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7" r:id="rId2"/>
    <p:sldId id="270" r:id="rId3"/>
    <p:sldId id="272" r:id="rId4"/>
    <p:sldId id="274" r:id="rId5"/>
    <p:sldId id="275" r:id="rId6"/>
    <p:sldId id="271" r:id="rId7"/>
    <p:sldId id="273" r:id="rId8"/>
    <p:sldId id="263" r:id="rId9"/>
    <p:sldId id="280" r:id="rId10"/>
    <p:sldId id="281" r:id="rId11"/>
    <p:sldId id="282" r:id="rId12"/>
    <p:sldId id="279" r:id="rId13"/>
    <p:sldId id="283" r:id="rId14"/>
    <p:sldId id="284" r:id="rId15"/>
    <p:sldId id="285" r:id="rId16"/>
    <p:sldId id="286" r:id="rId17"/>
    <p:sldId id="287" r:id="rId18"/>
    <p:sldId id="264" r:id="rId19"/>
    <p:sldId id="276" r:id="rId20"/>
    <p:sldId id="269" r:id="rId21"/>
    <p:sldId id="277" r:id="rId22"/>
    <p:sldId id="278" r:id="rId23"/>
    <p:sldId id="25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595" autoAdjust="0"/>
  </p:normalViewPr>
  <p:slideViewPr>
    <p:cSldViewPr snapToGrid="0">
      <p:cViewPr varScale="1">
        <p:scale>
          <a:sx n="65" d="100"/>
          <a:sy n="65" d="100"/>
        </p:scale>
        <p:origin x="233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48AA7-1A54-4757-B651-DE68AE580F20}" type="datetimeFigureOut">
              <a:rPr lang="en-US" smtClean="0"/>
              <a:t>11/29/2021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1A888-3FF7-484C-AA42-850FA35A58F0}" type="slidenum">
              <a:rPr lang="en-US" smtClean="0"/>
              <a:t>‹#›</a:t>
            </a:fld>
            <a:endParaRPr lang="en-US"/>
          </a:p>
        </p:txBody>
      </p:sp>
    </p:spTree>
    <p:extLst>
      <p:ext uri="{BB962C8B-B14F-4D97-AF65-F5344CB8AC3E}">
        <p14:creationId xmlns:p14="http://schemas.microsoft.com/office/powerpoint/2010/main" val="976743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1A888-3FF7-484C-AA42-850FA35A58F0}" type="slidenum">
              <a:rPr lang="en-US" smtClean="0"/>
              <a:t>2</a:t>
            </a:fld>
            <a:endParaRPr lang="en-US"/>
          </a:p>
        </p:txBody>
      </p:sp>
    </p:spTree>
    <p:extLst>
      <p:ext uri="{BB962C8B-B14F-4D97-AF65-F5344CB8AC3E}">
        <p14:creationId xmlns:p14="http://schemas.microsoft.com/office/powerpoint/2010/main" val="2051222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1A888-3FF7-484C-AA42-850FA35A58F0}" type="slidenum">
              <a:rPr lang="en-US" smtClean="0"/>
              <a:t>20</a:t>
            </a:fld>
            <a:endParaRPr lang="en-US"/>
          </a:p>
        </p:txBody>
      </p:sp>
    </p:spTree>
    <p:extLst>
      <p:ext uri="{BB962C8B-B14F-4D97-AF65-F5344CB8AC3E}">
        <p14:creationId xmlns:p14="http://schemas.microsoft.com/office/powerpoint/2010/main" val="2132459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1A888-3FF7-484C-AA42-850FA35A58F0}" type="slidenum">
              <a:rPr lang="en-US" smtClean="0"/>
              <a:t>22</a:t>
            </a:fld>
            <a:endParaRPr lang="en-US"/>
          </a:p>
        </p:txBody>
      </p:sp>
    </p:spTree>
    <p:extLst>
      <p:ext uri="{BB962C8B-B14F-4D97-AF65-F5344CB8AC3E}">
        <p14:creationId xmlns:p14="http://schemas.microsoft.com/office/powerpoint/2010/main" val="360826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been giving so much time and attention to sexual misconduct that I thought I would change it up a bit and talk about Athletics</a:t>
            </a:r>
          </a:p>
        </p:txBody>
      </p:sp>
      <p:sp>
        <p:nvSpPr>
          <p:cNvPr id="4" name="Slide Number Placeholder 3"/>
          <p:cNvSpPr>
            <a:spLocks noGrp="1"/>
          </p:cNvSpPr>
          <p:nvPr>
            <p:ph type="sldNum" sz="quarter" idx="5"/>
          </p:nvPr>
        </p:nvSpPr>
        <p:spPr/>
        <p:txBody>
          <a:bodyPr/>
          <a:lstStyle/>
          <a:p>
            <a:fld id="{BB21A888-3FF7-484C-AA42-850FA35A58F0}" type="slidenum">
              <a:rPr lang="en-US" smtClean="0"/>
              <a:t>3</a:t>
            </a:fld>
            <a:endParaRPr lang="en-US"/>
          </a:p>
        </p:txBody>
      </p:sp>
    </p:spTree>
    <p:extLst>
      <p:ext uri="{BB962C8B-B14F-4D97-AF65-F5344CB8AC3E}">
        <p14:creationId xmlns:p14="http://schemas.microsoft.com/office/powerpoint/2010/main" val="237893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IX requires an institution to:</a:t>
            </a:r>
          </a:p>
          <a:p>
            <a:pPr marL="171450" indent="-171450">
              <a:buFont typeface="Arial" panose="020B0604020202020204" pitchFamily="34" charset="0"/>
              <a:buChar char="•"/>
            </a:pPr>
            <a:r>
              <a:rPr lang="en-US" dirty="0"/>
              <a:t>Provide equal opportunities for female and male students to become intercollegiate athletes (Three-part test or Prongs)</a:t>
            </a:r>
          </a:p>
          <a:p>
            <a:pPr marL="171450" indent="-171450">
              <a:buFont typeface="Arial" panose="020B0604020202020204" pitchFamily="34" charset="0"/>
              <a:buChar char="•"/>
            </a:pPr>
            <a:r>
              <a:rPr lang="en-US" dirty="0"/>
              <a:t>Provide equitable treatment of participants in the overall women’s program as compared to the overall men’s program (13 program components or laundry list)</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B21A888-3FF7-484C-AA42-850FA35A58F0}" type="slidenum">
              <a:rPr lang="en-US" smtClean="0"/>
              <a:t>4</a:t>
            </a:fld>
            <a:endParaRPr lang="en-US"/>
          </a:p>
        </p:txBody>
      </p:sp>
    </p:spTree>
    <p:extLst>
      <p:ext uri="{BB962C8B-B14F-4D97-AF65-F5344CB8AC3E}">
        <p14:creationId xmlns:p14="http://schemas.microsoft.com/office/powerpoint/2010/main" val="1884633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Title IX does not require an institution to:</a:t>
            </a:r>
          </a:p>
          <a:p>
            <a:pPr marL="171450" indent="-171450">
              <a:buFont typeface="Arial" panose="020B0604020202020204" pitchFamily="34" charset="0"/>
              <a:buChar char="•"/>
            </a:pPr>
            <a:r>
              <a:rPr lang="en-US" dirty="0"/>
              <a:t>Provide the same funding to the overall women’s and men’s programs</a:t>
            </a:r>
          </a:p>
          <a:p>
            <a:pPr marL="171450" indent="-171450">
              <a:buFont typeface="Arial" panose="020B0604020202020204" pitchFamily="34" charset="0"/>
              <a:buChar char="•"/>
            </a:pPr>
            <a:r>
              <a:rPr lang="en-US" dirty="0"/>
              <a:t>Provide the same funding to men’s and women’s teams for the same sport</a:t>
            </a:r>
          </a:p>
          <a:p>
            <a:pPr marL="171450" indent="-171450">
              <a:buFont typeface="Arial" panose="020B0604020202020204" pitchFamily="34" charset="0"/>
              <a:buChar char="•"/>
            </a:pPr>
            <a:r>
              <a:rPr lang="en-US" dirty="0"/>
              <a:t>Provide specific benefits to the teams</a:t>
            </a:r>
          </a:p>
          <a:p>
            <a:pPr marL="171450" indent="-171450">
              <a:buFont typeface="Arial" panose="020B0604020202020204" pitchFamily="34" charset="0"/>
              <a:buChar char="•"/>
            </a:pPr>
            <a:r>
              <a:rPr lang="en-US" dirty="0"/>
              <a:t>Offer the same number of teams for men and women</a:t>
            </a:r>
          </a:p>
          <a:p>
            <a:pPr marL="171450" indent="-171450">
              <a:buFont typeface="Arial" panose="020B0604020202020204" pitchFamily="34" charset="0"/>
              <a:buChar char="•"/>
            </a:pPr>
            <a:r>
              <a:rPr lang="en-US" dirty="0"/>
              <a:t>Offer the same sports for men and women</a:t>
            </a:r>
          </a:p>
          <a:p>
            <a:pPr marL="171450" indent="-171450">
              <a:buFont typeface="Arial" panose="020B0604020202020204" pitchFamily="34" charset="0"/>
              <a:buChar char="•"/>
            </a:pPr>
            <a:r>
              <a:rPr lang="en-US" dirty="0"/>
              <a:t>Provide the same benefits to men’s and women’s teams in the same sport</a:t>
            </a:r>
          </a:p>
          <a:p>
            <a:pPr marL="171450" indent="-171450">
              <a:buFont typeface="Arial" panose="020B0604020202020204" pitchFamily="34" charset="0"/>
              <a:buChar char="•"/>
            </a:pPr>
            <a:r>
              <a:rPr lang="en-US" dirty="0"/>
              <a:t>Compete at a specific level</a:t>
            </a:r>
          </a:p>
          <a:p>
            <a:endParaRPr lang="en-US" dirty="0"/>
          </a:p>
        </p:txBody>
      </p:sp>
      <p:sp>
        <p:nvSpPr>
          <p:cNvPr id="4" name="Slide Number Placeholder 3"/>
          <p:cNvSpPr>
            <a:spLocks noGrp="1"/>
          </p:cNvSpPr>
          <p:nvPr>
            <p:ph type="sldNum" sz="quarter" idx="5"/>
          </p:nvPr>
        </p:nvSpPr>
        <p:spPr/>
        <p:txBody>
          <a:bodyPr/>
          <a:lstStyle/>
          <a:p>
            <a:fld id="{BB21A888-3FF7-484C-AA42-850FA35A58F0}" type="slidenum">
              <a:rPr lang="en-US" smtClean="0"/>
              <a:t>5</a:t>
            </a:fld>
            <a:endParaRPr lang="en-US"/>
          </a:p>
        </p:txBody>
      </p:sp>
    </p:spTree>
    <p:extLst>
      <p:ext uri="{BB962C8B-B14F-4D97-AF65-F5344CB8AC3E}">
        <p14:creationId xmlns:p14="http://schemas.microsoft.com/office/powerpoint/2010/main" val="2098497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three-part test is also known as the Prongs</a:t>
            </a:r>
          </a:p>
          <a:p>
            <a:r>
              <a:rPr lang="en-US" dirty="0"/>
              <a:t>The three-part test dates back to 1979 and it looks at effective accommodation of interests and abilities</a:t>
            </a:r>
          </a:p>
          <a:p>
            <a:pPr marL="171450" indent="-171450">
              <a:buFont typeface="Arial" panose="020B0604020202020204" pitchFamily="34" charset="0"/>
              <a:buChar char="•"/>
            </a:pPr>
            <a:r>
              <a:rPr lang="en-US" dirty="0"/>
              <a:t>Opportunities for males and females substantially proportionate to their respective enrollments; OR</a:t>
            </a:r>
          </a:p>
          <a:p>
            <a:pPr marL="171450" indent="-171450">
              <a:buFont typeface="Arial" panose="020B0604020202020204" pitchFamily="34" charset="0"/>
              <a:buChar char="•"/>
            </a:pPr>
            <a:r>
              <a:rPr lang="en-US" dirty="0"/>
              <a:t>Where one sex has been underrepresented, a history and continuing practice of program expansion responsive to the developing interests and abilities of that sex; OR</a:t>
            </a:r>
          </a:p>
          <a:p>
            <a:pPr marL="171450" indent="-171450">
              <a:buFont typeface="Arial" panose="020B0604020202020204" pitchFamily="34" charset="0"/>
              <a:buChar char="•"/>
            </a:pPr>
            <a:r>
              <a:rPr lang="en-US" dirty="0"/>
              <a:t>Where one sex is underrepresented and cannot show a continuing practice of program expansion, whether it can be demonstrated that the interests and abilities of that sex have been fully and effectively accommodated by that present program</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There are specific guidelines for counting participants including who can and cannot be counted. For example, walk-ons and redshirts count. However, unfilled team slots or positions don’t count as participants. Cheerleaders also don’t count as participants (even if they receive scholarships)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If you’re using the first prong, you can account for natural fluctuations in enrollment and participation rates. However, if you have a persistent shift in enrollment or participation, you’ll need to adjust</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Under program expansion, the OCR is going to consider an institution’s record of adding intercollegiate teams, or upgrading teams to intercollegiate status, for the underrepresented sex and an institution’s record of increasing the numbers of participants in intercollegiate athletics who are members of the underrepresented sex</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Under full accommodation, the OCR will consider if there is sufficient unmet interest to support an intercollegiate team, there is sufficient ability to sustain an intercollegiate team, or if there is a reasonable expectation of competition for the team</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When using the two-part test you’re looking at equivalent levels of competition OR upgrade competitive levels</a:t>
            </a:r>
          </a:p>
          <a:p>
            <a:pPr marL="0" indent="0">
              <a:buFont typeface="Arial" panose="020B0604020202020204" pitchFamily="34" charset="0"/>
              <a:buNone/>
            </a:pPr>
            <a:r>
              <a:rPr lang="en-US" dirty="0"/>
              <a:t>The OCR assesses compliance under levels of competition by examining: </a:t>
            </a:r>
          </a:p>
          <a:p>
            <a:pPr marL="171450" indent="-171450">
              <a:buFont typeface="Arial" panose="020B0604020202020204" pitchFamily="34" charset="0"/>
              <a:buChar char="•"/>
            </a:pPr>
            <a:r>
              <a:rPr lang="en-US" dirty="0"/>
              <a:t>Whether the competitive schedules for men's and women's teams, on a program-wide basis, afford proportionally similar numbers of male and female athletes equivalently advanced competitive opportunities OR</a:t>
            </a:r>
          </a:p>
          <a:p>
            <a:pPr marL="171450" indent="-171450">
              <a:buFont typeface="Arial" panose="020B0604020202020204" pitchFamily="34" charset="0"/>
              <a:buChar char="•"/>
            </a:pPr>
            <a:r>
              <a:rPr lang="en-US" dirty="0"/>
              <a:t>Whether the institution can demonstrate a history and continuing practice of upgrading the competitive opportunities available to the historically disadvantaged sex as warranted by developing abilities among the athletes of that sex</a:t>
            </a:r>
          </a:p>
        </p:txBody>
      </p:sp>
      <p:sp>
        <p:nvSpPr>
          <p:cNvPr id="4" name="Slide Number Placeholder 3"/>
          <p:cNvSpPr>
            <a:spLocks noGrp="1"/>
          </p:cNvSpPr>
          <p:nvPr>
            <p:ph type="sldNum" sz="quarter" idx="5"/>
          </p:nvPr>
        </p:nvSpPr>
        <p:spPr/>
        <p:txBody>
          <a:bodyPr/>
          <a:lstStyle/>
          <a:p>
            <a:fld id="{BB21A888-3FF7-484C-AA42-850FA35A58F0}" type="slidenum">
              <a:rPr lang="en-US" smtClean="0"/>
              <a:t>6</a:t>
            </a:fld>
            <a:endParaRPr lang="en-US"/>
          </a:p>
        </p:txBody>
      </p:sp>
    </p:spTree>
    <p:extLst>
      <p:ext uri="{BB962C8B-B14F-4D97-AF65-F5344CB8AC3E}">
        <p14:creationId xmlns:p14="http://schemas.microsoft.com/office/powerpoint/2010/main" val="3101779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Three-part Test and Two-part Test</a:t>
            </a:r>
          </a:p>
          <a:p>
            <a:pPr marL="171450" indent="-171450">
              <a:buFont typeface="Arial" panose="020B0604020202020204" pitchFamily="34" charset="0"/>
              <a:buChar char="•"/>
            </a:pPr>
            <a:r>
              <a:rPr lang="en-US" dirty="0"/>
              <a:t>Scholarship dollars to be awarded to women and men at same proportion as their respective rates of participation in the intercollegiate athletics program. </a:t>
            </a:r>
          </a:p>
          <a:p>
            <a:pPr marL="171450" indent="-171450">
              <a:buFont typeface="Arial" panose="020B0604020202020204" pitchFamily="34" charset="0"/>
              <a:buChar char="•"/>
            </a:pPr>
            <a:r>
              <a:rPr lang="en-US" dirty="0"/>
              <a:t>EQUIPMENT AND SUPPLIES - Quality; amount; suitability; availability; maintenance and replacement.</a:t>
            </a:r>
          </a:p>
          <a:p>
            <a:pPr marL="171450" indent="-171450">
              <a:buFont typeface="Arial" panose="020B0604020202020204" pitchFamily="34" charset="0"/>
              <a:buChar char="•"/>
            </a:pPr>
            <a:r>
              <a:rPr lang="en-US" dirty="0"/>
              <a:t>SCHEDULING OF GAMES AND PRACTICE TIMES - Number of games; number, length, and time of practices; game times; pre-season and post-season opportunities; season length.</a:t>
            </a:r>
          </a:p>
          <a:p>
            <a:pPr marL="171450" indent="-171450">
              <a:buFont typeface="Arial" panose="020B0604020202020204" pitchFamily="34" charset="0"/>
              <a:buChar char="•"/>
            </a:pPr>
            <a:r>
              <a:rPr lang="en-US" dirty="0"/>
              <a:t>TRAVEL AND PER DIEM ALLOWANCES - Modes of transportation; housing and dining/per diem during travel; length of stay before and after competitive events.</a:t>
            </a:r>
          </a:p>
          <a:p>
            <a:pPr marL="171450" indent="-171450">
              <a:buFont typeface="Arial" panose="020B0604020202020204" pitchFamily="34" charset="0"/>
              <a:buChar char="•"/>
            </a:pPr>
            <a:r>
              <a:rPr lang="en-US" dirty="0"/>
              <a:t>TUTORING - Availability - hours, locations tutors are available; Assignment - qualifications, training, experience; Compensation - rate of pay.</a:t>
            </a:r>
          </a:p>
          <a:p>
            <a:pPr marL="171450" indent="-171450">
              <a:buFont typeface="Arial" panose="020B0604020202020204" pitchFamily="34" charset="0"/>
              <a:buChar char="•"/>
            </a:pPr>
            <a:r>
              <a:rPr lang="en-US" dirty="0"/>
              <a:t>COACHING - Availability - number of coaches per team; lengths of contract; full-time, part-time assistance, and graduate assistant status; non-coaching responsibilities; Assignment (qualifications) - years of coaching and success; Compensation - salary and related compensation.</a:t>
            </a:r>
          </a:p>
          <a:p>
            <a:pPr marL="171450" indent="-171450">
              <a:buFont typeface="Arial" panose="020B0604020202020204" pitchFamily="34" charset="0"/>
              <a:buChar char="•"/>
            </a:pPr>
            <a:r>
              <a:rPr lang="en-US" dirty="0"/>
              <a:t>LOCKER ROOMS, PRACTICE AND COMPETITIVE FACILITIES - Quality, availability, maintenance and exclusivity of competitive, practice and locker room facilities; preparation of practice and competitive facilities</a:t>
            </a:r>
          </a:p>
          <a:p>
            <a:pPr marL="171450" indent="-171450">
              <a:buFont typeface="Arial" panose="020B0604020202020204" pitchFamily="34" charset="0"/>
              <a:buChar char="•"/>
            </a:pPr>
            <a:r>
              <a:rPr lang="en-US" dirty="0"/>
              <a:t>MEDICAL AND TRAINING FACILITIES AND SERVICES - Availability of medical personnel; availability and qualifications of athletics trainers; availability and quality of training rooms and weight rooms; insurance for athletics participation.</a:t>
            </a:r>
          </a:p>
          <a:p>
            <a:pPr marL="171450" indent="-171450">
              <a:buFont typeface="Arial" panose="020B0604020202020204" pitchFamily="34" charset="0"/>
              <a:buChar char="•"/>
            </a:pPr>
            <a:r>
              <a:rPr lang="en-US" dirty="0"/>
              <a:t>HOUSING AND DINING FACILITIES AND SERVICES - Housing and dining for the regular academic year; housing and dining for term breaks; special housing; pre-game and post-game meals. </a:t>
            </a:r>
          </a:p>
          <a:p>
            <a:pPr marL="171450" indent="-171450">
              <a:buFont typeface="Arial" panose="020B0604020202020204" pitchFamily="34" charset="0"/>
              <a:buChar char="•"/>
            </a:pPr>
            <a:r>
              <a:rPr lang="en-US" dirty="0"/>
              <a:t>PUBLICITY - Availability and quality of sports information personnel; quantity and quality of publications; other publicity and promotional services. </a:t>
            </a:r>
          </a:p>
          <a:p>
            <a:pPr marL="171450" indent="-171450">
              <a:buFont typeface="Arial" panose="020B0604020202020204" pitchFamily="34" charset="0"/>
              <a:buChar char="•"/>
            </a:pPr>
            <a:r>
              <a:rPr lang="en-US" dirty="0"/>
              <a:t>SUPPORT SERVICES - Administrative, secretarial, clerical support; office space and equipment.</a:t>
            </a:r>
          </a:p>
          <a:p>
            <a:pPr marL="171450" indent="-171450">
              <a:buFont typeface="Arial" panose="020B0604020202020204" pitchFamily="34" charset="0"/>
              <a:buChar char="•"/>
            </a:pPr>
            <a:r>
              <a:rPr lang="en-US" dirty="0"/>
              <a:t>RECRUITMENT OF STUDENT ATHLETES - Equal opportunities to recruit; equivalently adequate financial and other resources; equivalent treatment of prospective student-athletes.</a:t>
            </a:r>
          </a:p>
        </p:txBody>
      </p:sp>
      <p:sp>
        <p:nvSpPr>
          <p:cNvPr id="4" name="Slide Number Placeholder 3"/>
          <p:cNvSpPr>
            <a:spLocks noGrp="1"/>
          </p:cNvSpPr>
          <p:nvPr>
            <p:ph type="sldNum" sz="quarter" idx="5"/>
          </p:nvPr>
        </p:nvSpPr>
        <p:spPr/>
        <p:txBody>
          <a:bodyPr/>
          <a:lstStyle/>
          <a:p>
            <a:fld id="{BB21A888-3FF7-484C-AA42-850FA35A58F0}" type="slidenum">
              <a:rPr lang="en-US" smtClean="0"/>
              <a:t>7</a:t>
            </a:fld>
            <a:endParaRPr lang="en-US"/>
          </a:p>
        </p:txBody>
      </p:sp>
    </p:spTree>
    <p:extLst>
      <p:ext uri="{BB962C8B-B14F-4D97-AF65-F5344CB8AC3E}">
        <p14:creationId xmlns:p14="http://schemas.microsoft.com/office/powerpoint/2010/main" val="48025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1A888-3FF7-484C-AA42-850FA35A58F0}" type="slidenum">
              <a:rPr lang="en-US" smtClean="0"/>
              <a:t>9</a:t>
            </a:fld>
            <a:endParaRPr lang="en-US"/>
          </a:p>
        </p:txBody>
      </p:sp>
    </p:spTree>
    <p:extLst>
      <p:ext uri="{BB962C8B-B14F-4D97-AF65-F5344CB8AC3E}">
        <p14:creationId xmlns:p14="http://schemas.microsoft.com/office/powerpoint/2010/main" val="992614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21A888-3FF7-484C-AA42-850FA35A58F0}" type="slidenum">
              <a:rPr lang="en-US" smtClean="0"/>
              <a:t>17</a:t>
            </a:fld>
            <a:endParaRPr lang="en-US"/>
          </a:p>
        </p:txBody>
      </p:sp>
    </p:spTree>
    <p:extLst>
      <p:ext uri="{BB962C8B-B14F-4D97-AF65-F5344CB8AC3E}">
        <p14:creationId xmlns:p14="http://schemas.microsoft.com/office/powerpoint/2010/main" val="686922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Wasn’t pre-negotiated?</a:t>
            </a:r>
          </a:p>
          <a:p>
            <a:r>
              <a:rPr lang="en-US" dirty="0"/>
              <a:t>How would the Respondent know or should the Respondent have known?</a:t>
            </a:r>
          </a:p>
        </p:txBody>
      </p:sp>
      <p:sp>
        <p:nvSpPr>
          <p:cNvPr id="4" name="Slide Number Placeholder 3"/>
          <p:cNvSpPr>
            <a:spLocks noGrp="1"/>
          </p:cNvSpPr>
          <p:nvPr>
            <p:ph type="sldNum" sz="quarter" idx="5"/>
          </p:nvPr>
        </p:nvSpPr>
        <p:spPr/>
        <p:txBody>
          <a:bodyPr/>
          <a:lstStyle/>
          <a:p>
            <a:fld id="{BB21A888-3FF7-484C-AA42-850FA35A58F0}" type="slidenum">
              <a:rPr lang="en-US" smtClean="0"/>
              <a:t>19</a:t>
            </a:fld>
            <a:endParaRPr lang="en-US"/>
          </a:p>
        </p:txBody>
      </p:sp>
    </p:spTree>
    <p:extLst>
      <p:ext uri="{BB962C8B-B14F-4D97-AF65-F5344CB8AC3E}">
        <p14:creationId xmlns:p14="http://schemas.microsoft.com/office/powerpoint/2010/main" val="636198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11/29/2021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11/29/2021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11/29/2021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11/29/2021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11/29/2021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11/29/2021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11/29/2021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Northern California Title IX Administrators Network</a:t>
            </a:r>
          </a:p>
        </p:txBody>
      </p:sp>
      <p:sp>
        <p:nvSpPr>
          <p:cNvPr id="3" name="Subtitle 2"/>
          <p:cNvSpPr>
            <a:spLocks noGrp="1"/>
          </p:cNvSpPr>
          <p:nvPr>
            <p:ph type="subTitle" idx="1"/>
          </p:nvPr>
        </p:nvSpPr>
        <p:spPr>
          <a:xfrm>
            <a:off x="1371600" y="3632201"/>
            <a:ext cx="10481094" cy="685800"/>
          </a:xfrm>
        </p:spPr>
        <p:txBody>
          <a:bodyPr>
            <a:noAutofit/>
          </a:bodyPr>
          <a:lstStyle/>
          <a:p>
            <a:r>
              <a:rPr lang="en-US" sz="2400" dirty="0"/>
              <a:t>Elizabeth Trayner, Ed. D., Title IX </a:t>
            </a:r>
            <a:r>
              <a:rPr lang="en-US" sz="2800" dirty="0"/>
              <a:t>Coordinator</a:t>
            </a:r>
            <a:r>
              <a:rPr lang="en-US" sz="2400" dirty="0"/>
              <a:t>, University of the Pacific </a:t>
            </a:r>
            <a:br>
              <a:rPr lang="en-US" sz="2400" dirty="0"/>
            </a:br>
            <a:r>
              <a:rPr lang="en-US" sz="2400" dirty="0"/>
              <a:t>(She, her, Hers)</a:t>
            </a:r>
          </a:p>
          <a:p>
            <a:r>
              <a:rPr lang="en-US" sz="2400" dirty="0"/>
              <a:t>November 29, 2021</a:t>
            </a:r>
          </a:p>
        </p:txBody>
      </p:sp>
    </p:spTree>
    <p:extLst>
      <p:ext uri="{BB962C8B-B14F-4D97-AF65-F5344CB8AC3E}">
        <p14:creationId xmlns:p14="http://schemas.microsoft.com/office/powerpoint/2010/main" val="3210142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0283C-C24C-4594-B14D-3A27E9A13472}"/>
              </a:ext>
            </a:extLst>
          </p:cNvPr>
          <p:cNvSpPr>
            <a:spLocks noGrp="1"/>
          </p:cNvSpPr>
          <p:nvPr>
            <p:ph type="title"/>
          </p:nvPr>
        </p:nvSpPr>
        <p:spPr/>
        <p:txBody>
          <a:bodyPr/>
          <a:lstStyle/>
          <a:p>
            <a:r>
              <a:rPr lang="en-US" dirty="0"/>
              <a:t>Penalties</a:t>
            </a:r>
          </a:p>
        </p:txBody>
      </p:sp>
      <p:sp>
        <p:nvSpPr>
          <p:cNvPr id="3" name="Content Placeholder 2">
            <a:extLst>
              <a:ext uri="{FF2B5EF4-FFF2-40B4-BE49-F238E27FC236}">
                <a16:creationId xmlns:a16="http://schemas.microsoft.com/office/drawing/2014/main" id="{2A8780E5-82BC-48C0-BC04-7477AA39838D}"/>
              </a:ext>
            </a:extLst>
          </p:cNvPr>
          <p:cNvSpPr>
            <a:spLocks noGrp="1"/>
          </p:cNvSpPr>
          <p:nvPr>
            <p:ph idx="1"/>
          </p:nvPr>
        </p:nvSpPr>
        <p:spPr/>
        <p:txBody>
          <a:bodyPr/>
          <a:lstStyle/>
          <a:p>
            <a:r>
              <a:rPr lang="en-US" dirty="0"/>
              <a:t>Failure to make a full and accurate disclosure could result in penalties, including loss of eligibility to participate in athletics as determined by the member institution.</a:t>
            </a:r>
          </a:p>
          <a:p>
            <a:r>
              <a:rPr lang="en-US" dirty="0"/>
              <a:t>Failure to have a written policy in place to gather information from recruited incoming athletes or transfer athletes and to actually gather the information consistent with that procedure could result in “</a:t>
            </a:r>
            <a:r>
              <a:rPr lang="en-US" i="1" dirty="0"/>
              <a:t>penalties.”</a:t>
            </a:r>
          </a:p>
          <a:p>
            <a:r>
              <a:rPr lang="en-US" dirty="0"/>
              <a:t>If a school is not able to attest their compliance with the above requirements, it will be prohibited from hosting any NCAA championship competitions for the next applicable academic year.</a:t>
            </a:r>
          </a:p>
          <a:p>
            <a:endParaRPr lang="en-US" dirty="0"/>
          </a:p>
        </p:txBody>
      </p:sp>
    </p:spTree>
    <p:extLst>
      <p:ext uri="{BB962C8B-B14F-4D97-AF65-F5344CB8AC3E}">
        <p14:creationId xmlns:p14="http://schemas.microsoft.com/office/powerpoint/2010/main" val="302242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79DBF-BEF3-4EE3-8B7B-67C1CDD6DCD0}"/>
              </a:ext>
            </a:extLst>
          </p:cNvPr>
          <p:cNvSpPr>
            <a:spLocks noGrp="1"/>
          </p:cNvSpPr>
          <p:nvPr>
            <p:ph type="title"/>
          </p:nvPr>
        </p:nvSpPr>
        <p:spPr/>
        <p:txBody>
          <a:bodyPr/>
          <a:lstStyle/>
          <a:p>
            <a:r>
              <a:rPr lang="en-US" dirty="0"/>
              <a:t>Details to consider</a:t>
            </a:r>
          </a:p>
        </p:txBody>
      </p:sp>
      <p:sp>
        <p:nvSpPr>
          <p:cNvPr id="3" name="Content Placeholder 2">
            <a:extLst>
              <a:ext uri="{FF2B5EF4-FFF2-40B4-BE49-F238E27FC236}">
                <a16:creationId xmlns:a16="http://schemas.microsoft.com/office/drawing/2014/main" id="{9D6FE48E-3B33-435F-A2EF-FE50DF974B84}"/>
              </a:ext>
            </a:extLst>
          </p:cNvPr>
          <p:cNvSpPr>
            <a:spLocks noGrp="1"/>
          </p:cNvSpPr>
          <p:nvPr>
            <p:ph idx="1"/>
          </p:nvPr>
        </p:nvSpPr>
        <p:spPr/>
        <p:txBody>
          <a:bodyPr/>
          <a:lstStyle/>
          <a:p>
            <a:r>
              <a:rPr lang="en-US" dirty="0"/>
              <a:t>When will your campus be collecting this information (e.g. after an official visit or after recruitment?)</a:t>
            </a:r>
          </a:p>
          <a:p>
            <a:r>
              <a:rPr lang="en-US" dirty="0"/>
              <a:t>Will this information be collected on an on-going basis or at a set time each year?</a:t>
            </a:r>
          </a:p>
          <a:p>
            <a:r>
              <a:rPr lang="en-US" dirty="0"/>
              <a:t>How will your campus verify the information received and its accuracy?</a:t>
            </a:r>
          </a:p>
          <a:p>
            <a:r>
              <a:rPr lang="en-US" dirty="0"/>
              <a:t>What happens if a student was found responsible?</a:t>
            </a:r>
          </a:p>
          <a:p>
            <a:r>
              <a:rPr lang="en-US" dirty="0"/>
              <a:t>Is your campus planning to include incidents of sexual harassment in addition to </a:t>
            </a:r>
            <a:r>
              <a:rPr lang="en-US"/>
              <a:t>sexual assault?</a:t>
            </a:r>
            <a:endParaRPr lang="en-US" dirty="0"/>
          </a:p>
          <a:p>
            <a:r>
              <a:rPr lang="en-US" dirty="0"/>
              <a:t>Is your campus planning to be in full compliance by the 2022-2023 school year?</a:t>
            </a:r>
          </a:p>
        </p:txBody>
      </p:sp>
    </p:spTree>
    <p:extLst>
      <p:ext uri="{BB962C8B-B14F-4D97-AF65-F5344CB8AC3E}">
        <p14:creationId xmlns:p14="http://schemas.microsoft.com/office/powerpoint/2010/main" val="1678670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48840-EF85-4ED4-ACC3-C75C52604E30}"/>
              </a:ext>
            </a:extLst>
          </p:cNvPr>
          <p:cNvSpPr>
            <a:spLocks noGrp="1"/>
          </p:cNvSpPr>
          <p:nvPr>
            <p:ph type="ctrTitle"/>
          </p:nvPr>
        </p:nvSpPr>
        <p:spPr/>
        <p:txBody>
          <a:bodyPr/>
          <a:lstStyle/>
          <a:p>
            <a:r>
              <a:rPr lang="en-US" dirty="0"/>
              <a:t>Case Updates </a:t>
            </a:r>
          </a:p>
        </p:txBody>
      </p:sp>
      <p:sp>
        <p:nvSpPr>
          <p:cNvPr id="3" name="Subtitle 2">
            <a:extLst>
              <a:ext uri="{FF2B5EF4-FFF2-40B4-BE49-F238E27FC236}">
                <a16:creationId xmlns:a16="http://schemas.microsoft.com/office/drawing/2014/main" id="{7A971991-E18C-4653-AF16-52796A39EBE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8484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AF9F9-3CC7-4EDE-B97B-0DEAC7A78BEE}"/>
              </a:ext>
            </a:extLst>
          </p:cNvPr>
          <p:cNvSpPr>
            <a:spLocks noGrp="1"/>
          </p:cNvSpPr>
          <p:nvPr>
            <p:ph type="title"/>
          </p:nvPr>
        </p:nvSpPr>
        <p:spPr/>
        <p:txBody>
          <a:bodyPr/>
          <a:lstStyle/>
          <a:p>
            <a:r>
              <a:rPr lang="en-US" dirty="0"/>
              <a:t>Taylor Anders, et al v. CSU Fresno et al (2021) </a:t>
            </a:r>
          </a:p>
        </p:txBody>
      </p:sp>
      <p:sp>
        <p:nvSpPr>
          <p:cNvPr id="3" name="Content Placeholder 2">
            <a:extLst>
              <a:ext uri="{FF2B5EF4-FFF2-40B4-BE49-F238E27FC236}">
                <a16:creationId xmlns:a16="http://schemas.microsoft.com/office/drawing/2014/main" id="{54EC2964-37B3-44D2-9C7F-D4DD038F3AF8}"/>
              </a:ext>
            </a:extLst>
          </p:cNvPr>
          <p:cNvSpPr>
            <a:spLocks noGrp="1"/>
          </p:cNvSpPr>
          <p:nvPr>
            <p:ph idx="1"/>
          </p:nvPr>
        </p:nvSpPr>
        <p:spPr/>
        <p:txBody>
          <a:bodyPr/>
          <a:lstStyle/>
          <a:p>
            <a:r>
              <a:rPr lang="en-US" dirty="0"/>
              <a:t>October 2020 – FSU announces it will no longer sponsor </a:t>
            </a:r>
            <a:r>
              <a:rPr lang="en-US" dirty="0" err="1"/>
              <a:t>womens</a:t>
            </a:r>
            <a:r>
              <a:rPr lang="en-US" dirty="0"/>
              <a:t> lacrosse (among others)</a:t>
            </a:r>
          </a:p>
          <a:p>
            <a:r>
              <a:rPr lang="en-US" dirty="0"/>
              <a:t>Lacrosse team brought a class action suit in February 2021 alleging the following claims under T9: </a:t>
            </a:r>
          </a:p>
          <a:p>
            <a:pPr lvl="1"/>
            <a:r>
              <a:rPr lang="en-US" dirty="0"/>
              <a:t>Effective accommodation </a:t>
            </a:r>
          </a:p>
          <a:p>
            <a:pPr lvl="1"/>
            <a:r>
              <a:rPr lang="en-US" dirty="0"/>
              <a:t>Equal treatment</a:t>
            </a:r>
          </a:p>
          <a:p>
            <a:pPr lvl="1"/>
            <a:r>
              <a:rPr lang="en-US" dirty="0"/>
              <a:t>Financial aid </a:t>
            </a:r>
          </a:p>
          <a:p>
            <a:r>
              <a:rPr lang="en-US" dirty="0"/>
              <a:t>Almost brought preliminary injunction barring FSU from eliminating their team while the action was pending (court did not bar but did require equal treatment)</a:t>
            </a:r>
          </a:p>
          <a:p>
            <a:endParaRPr lang="en-US" dirty="0"/>
          </a:p>
        </p:txBody>
      </p:sp>
    </p:spTree>
    <p:extLst>
      <p:ext uri="{BB962C8B-B14F-4D97-AF65-F5344CB8AC3E}">
        <p14:creationId xmlns:p14="http://schemas.microsoft.com/office/powerpoint/2010/main" val="3105959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3F3BC-2C44-4FEB-8354-CDC5D3DCB09D}"/>
              </a:ext>
            </a:extLst>
          </p:cNvPr>
          <p:cNvSpPr>
            <a:spLocks noGrp="1"/>
          </p:cNvSpPr>
          <p:nvPr>
            <p:ph type="title"/>
          </p:nvPr>
        </p:nvSpPr>
        <p:spPr/>
        <p:txBody>
          <a:bodyPr/>
          <a:lstStyle/>
          <a:p>
            <a:r>
              <a:rPr kumimoji="0" lang="en-US" sz="4000" b="0" i="0" u="none" strike="noStrike" kern="1200" cap="all" spc="0" normalizeH="0" baseline="0" noProof="0" dirty="0">
                <a:ln>
                  <a:noFill/>
                </a:ln>
                <a:solidFill>
                  <a:prstClr val="white"/>
                </a:solidFill>
                <a:effectLst/>
                <a:uLnTx/>
                <a:uFillTx/>
                <a:latin typeface="Century Gothic" panose="020B0502020202020204"/>
                <a:ea typeface="+mj-ea"/>
                <a:cs typeface="+mj-cs"/>
              </a:rPr>
              <a:t>Taylor Anders, et al v. CSU Fresno et al (2021) </a:t>
            </a:r>
            <a:endParaRPr lang="en-US" dirty="0"/>
          </a:p>
        </p:txBody>
      </p:sp>
      <p:sp>
        <p:nvSpPr>
          <p:cNvPr id="3" name="Content Placeholder 2">
            <a:extLst>
              <a:ext uri="{FF2B5EF4-FFF2-40B4-BE49-F238E27FC236}">
                <a16:creationId xmlns:a16="http://schemas.microsoft.com/office/drawing/2014/main" id="{FC2EB173-E31E-4121-87DF-BBF90D4CFCE2}"/>
              </a:ext>
            </a:extLst>
          </p:cNvPr>
          <p:cNvSpPr>
            <a:spLocks noGrp="1"/>
          </p:cNvSpPr>
          <p:nvPr>
            <p:ph idx="1"/>
          </p:nvPr>
        </p:nvSpPr>
        <p:spPr/>
        <p:txBody>
          <a:bodyPr/>
          <a:lstStyle/>
          <a:p>
            <a:r>
              <a:rPr lang="en-US" dirty="0"/>
              <a:t>Complaint was amended twice but ultimately FSU files motion to dismiss for “failure to state a claim”</a:t>
            </a:r>
          </a:p>
          <a:p>
            <a:pPr lvl="1"/>
            <a:r>
              <a:rPr lang="en-US" dirty="0"/>
              <a:t>Failed to state financial aid claim because they could not show an “imbalance of cumulative financial” received between males and females</a:t>
            </a:r>
          </a:p>
          <a:p>
            <a:pPr lvl="1"/>
            <a:r>
              <a:rPr lang="en-US" dirty="0"/>
              <a:t>Plaintiffs also could not show that any imbalance was based on discrimination </a:t>
            </a:r>
          </a:p>
          <a:p>
            <a:pPr lvl="1"/>
            <a:endParaRPr lang="en-US" dirty="0"/>
          </a:p>
          <a:p>
            <a:r>
              <a:rPr lang="en-US" dirty="0"/>
              <a:t>Effective accommodation and equal treatment claims are still to be litigated… </a:t>
            </a:r>
          </a:p>
        </p:txBody>
      </p:sp>
    </p:spTree>
    <p:extLst>
      <p:ext uri="{BB962C8B-B14F-4D97-AF65-F5344CB8AC3E}">
        <p14:creationId xmlns:p14="http://schemas.microsoft.com/office/powerpoint/2010/main" val="2341468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1B6FB-68BD-492F-AC89-D9DC6CC1E044}"/>
              </a:ext>
            </a:extLst>
          </p:cNvPr>
          <p:cNvSpPr>
            <a:spLocks noGrp="1"/>
          </p:cNvSpPr>
          <p:nvPr>
            <p:ph type="title"/>
          </p:nvPr>
        </p:nvSpPr>
        <p:spPr/>
        <p:txBody>
          <a:bodyPr/>
          <a:lstStyle/>
          <a:p>
            <a:r>
              <a:rPr lang="en-US" dirty="0"/>
              <a:t>Doe v. Texas A&amp;M University </a:t>
            </a:r>
          </a:p>
        </p:txBody>
      </p:sp>
      <p:sp>
        <p:nvSpPr>
          <p:cNvPr id="3" name="Content Placeholder 2">
            <a:extLst>
              <a:ext uri="{FF2B5EF4-FFF2-40B4-BE49-F238E27FC236}">
                <a16:creationId xmlns:a16="http://schemas.microsoft.com/office/drawing/2014/main" id="{06CDDC37-DEC5-4D26-AAD4-1A796FF487AB}"/>
              </a:ext>
            </a:extLst>
          </p:cNvPr>
          <p:cNvSpPr>
            <a:spLocks noGrp="1"/>
          </p:cNvSpPr>
          <p:nvPr>
            <p:ph idx="1"/>
          </p:nvPr>
        </p:nvSpPr>
        <p:spPr/>
        <p:txBody>
          <a:bodyPr/>
          <a:lstStyle/>
          <a:p>
            <a:r>
              <a:rPr lang="en-US" dirty="0"/>
              <a:t>Doe is seeking TRO to enjoin the University from expelling him after he was found responsible for sexual misconduct </a:t>
            </a:r>
          </a:p>
          <a:p>
            <a:pPr lvl="1"/>
            <a:r>
              <a:rPr lang="en-US" dirty="0"/>
              <a:t>Argues T9 hearing resulted in erroneous outcome and involved selective enforcement</a:t>
            </a:r>
          </a:p>
          <a:p>
            <a:r>
              <a:rPr lang="en-US" dirty="0"/>
              <a:t>Doe alleges the hearing process deprived him of an adequate opportunity to conduct discovery and to provide accurate evidence</a:t>
            </a:r>
          </a:p>
          <a:p>
            <a:pPr lvl="1"/>
            <a:r>
              <a:rPr lang="en-US" dirty="0"/>
              <a:t>Denied access to original interview materials</a:t>
            </a:r>
          </a:p>
          <a:p>
            <a:pPr lvl="1"/>
            <a:r>
              <a:rPr lang="en-US" dirty="0"/>
              <a:t>Hearing was conducted on the basis of a university representative’s summary of 2 witness statements (himself and complainant)</a:t>
            </a:r>
          </a:p>
          <a:p>
            <a:pPr lvl="1"/>
            <a:r>
              <a:rPr lang="en-US" dirty="0"/>
              <a:t>Denied full opportunity to correct his own statement or test the accuracy of other statements</a:t>
            </a:r>
          </a:p>
          <a:p>
            <a:pPr lvl="1"/>
            <a:r>
              <a:rPr lang="en-US" dirty="0"/>
              <a:t>Prevented from offering evidence related to the criminal complaint </a:t>
            </a:r>
          </a:p>
        </p:txBody>
      </p:sp>
    </p:spTree>
    <p:extLst>
      <p:ext uri="{BB962C8B-B14F-4D97-AF65-F5344CB8AC3E}">
        <p14:creationId xmlns:p14="http://schemas.microsoft.com/office/powerpoint/2010/main" val="443418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8A98-092C-48AE-8C53-54E3E2088F13}"/>
              </a:ext>
            </a:extLst>
          </p:cNvPr>
          <p:cNvSpPr>
            <a:spLocks noGrp="1"/>
          </p:cNvSpPr>
          <p:nvPr>
            <p:ph type="title"/>
          </p:nvPr>
        </p:nvSpPr>
        <p:spPr/>
        <p:txBody>
          <a:bodyPr/>
          <a:lstStyle/>
          <a:p>
            <a:r>
              <a:rPr kumimoji="0" lang="en-US" sz="4000" b="0" i="0" u="none" strike="noStrike" kern="1200" cap="all" spc="0" normalizeH="0" baseline="0" noProof="0" dirty="0">
                <a:ln>
                  <a:noFill/>
                </a:ln>
                <a:solidFill>
                  <a:prstClr val="white"/>
                </a:solidFill>
                <a:effectLst/>
                <a:uLnTx/>
                <a:uFillTx/>
                <a:latin typeface="Century Gothic" panose="020B0502020202020204"/>
                <a:ea typeface="+mj-ea"/>
                <a:cs typeface="+mj-cs"/>
              </a:rPr>
              <a:t>Doe v. Texas A&amp;M University </a:t>
            </a:r>
            <a:endParaRPr lang="en-US" dirty="0"/>
          </a:p>
        </p:txBody>
      </p:sp>
      <p:sp>
        <p:nvSpPr>
          <p:cNvPr id="3" name="Content Placeholder 2">
            <a:extLst>
              <a:ext uri="{FF2B5EF4-FFF2-40B4-BE49-F238E27FC236}">
                <a16:creationId xmlns:a16="http://schemas.microsoft.com/office/drawing/2014/main" id="{ED7AA372-9828-47D0-B281-BEFC08E2FDFF}"/>
              </a:ext>
            </a:extLst>
          </p:cNvPr>
          <p:cNvSpPr>
            <a:spLocks noGrp="1"/>
          </p:cNvSpPr>
          <p:nvPr>
            <p:ph idx="1"/>
          </p:nvPr>
        </p:nvSpPr>
        <p:spPr>
          <a:xfrm>
            <a:off x="685800" y="2057401"/>
            <a:ext cx="10820400" cy="4161284"/>
          </a:xfrm>
        </p:spPr>
        <p:txBody>
          <a:bodyPr>
            <a:normAutofit/>
          </a:bodyPr>
          <a:lstStyle/>
          <a:p>
            <a:r>
              <a:rPr lang="en-US" dirty="0"/>
              <a:t>Test for TRO:</a:t>
            </a:r>
          </a:p>
          <a:p>
            <a:pPr marL="914400" lvl="1" indent="-457200">
              <a:buFont typeface="+mj-lt"/>
              <a:buAutoNum type="arabicPeriod"/>
            </a:pPr>
            <a:r>
              <a:rPr lang="en-US" dirty="0"/>
              <a:t>Substantial likelihood of success on the merits</a:t>
            </a:r>
          </a:p>
          <a:p>
            <a:pPr marL="914400" lvl="1" indent="-457200">
              <a:buFont typeface="+mj-lt"/>
              <a:buAutoNum type="arabicPeriod"/>
            </a:pPr>
            <a:r>
              <a:rPr lang="en-US" dirty="0"/>
              <a:t>Substantial threat that the movant will suffer irreparable injury if injunction is denied</a:t>
            </a:r>
          </a:p>
          <a:p>
            <a:pPr marL="914400" lvl="1" indent="-457200">
              <a:buFont typeface="+mj-lt"/>
              <a:buAutoNum type="arabicPeriod"/>
            </a:pPr>
            <a:r>
              <a:rPr lang="en-US" dirty="0"/>
              <a:t>The threatened injury outweighs any damage that the injunction may cause the defendant</a:t>
            </a:r>
          </a:p>
          <a:p>
            <a:pPr marL="914400" lvl="1" indent="-457200">
              <a:buFont typeface="+mj-lt"/>
              <a:buAutoNum type="arabicPeriod"/>
            </a:pPr>
            <a:r>
              <a:rPr lang="en-US" dirty="0"/>
              <a:t>The injunction will not disserve the public </a:t>
            </a:r>
          </a:p>
          <a:p>
            <a:r>
              <a:rPr lang="en-US" dirty="0"/>
              <a:t>1. – Court agrees it is likely Doe would prevail on his erroneous outcome/selective enforcement claims</a:t>
            </a:r>
          </a:p>
          <a:p>
            <a:r>
              <a:rPr lang="en-US" dirty="0"/>
              <a:t>2. – Court agrees expulsion would result in immediate and long term irreparable harm </a:t>
            </a:r>
          </a:p>
        </p:txBody>
      </p:sp>
    </p:spTree>
    <p:extLst>
      <p:ext uri="{BB962C8B-B14F-4D97-AF65-F5344CB8AC3E}">
        <p14:creationId xmlns:p14="http://schemas.microsoft.com/office/powerpoint/2010/main" val="3399796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0181A-6572-495A-817C-8178A349BE6E}"/>
              </a:ext>
            </a:extLst>
          </p:cNvPr>
          <p:cNvSpPr>
            <a:spLocks noGrp="1"/>
          </p:cNvSpPr>
          <p:nvPr>
            <p:ph type="title"/>
          </p:nvPr>
        </p:nvSpPr>
        <p:spPr/>
        <p:txBody>
          <a:bodyPr/>
          <a:lstStyle/>
          <a:p>
            <a:r>
              <a:rPr kumimoji="0" lang="en-US" sz="4000" b="0" i="0" u="none" strike="noStrike" kern="1200" cap="all" spc="0" normalizeH="0" baseline="0" noProof="0" dirty="0">
                <a:ln>
                  <a:noFill/>
                </a:ln>
                <a:solidFill>
                  <a:prstClr val="white"/>
                </a:solidFill>
                <a:effectLst/>
                <a:uLnTx/>
                <a:uFillTx/>
                <a:latin typeface="Century Gothic" panose="020B0502020202020204"/>
                <a:ea typeface="+mj-ea"/>
                <a:cs typeface="+mj-cs"/>
              </a:rPr>
              <a:t>Doe v. Texas A&amp;M University </a:t>
            </a:r>
            <a:endParaRPr lang="en-US" dirty="0"/>
          </a:p>
        </p:txBody>
      </p:sp>
      <p:sp>
        <p:nvSpPr>
          <p:cNvPr id="3" name="Content Placeholder 2">
            <a:extLst>
              <a:ext uri="{FF2B5EF4-FFF2-40B4-BE49-F238E27FC236}">
                <a16:creationId xmlns:a16="http://schemas.microsoft.com/office/drawing/2014/main" id="{BA43D804-7489-41CC-B413-1559CE7F1E57}"/>
              </a:ext>
            </a:extLst>
          </p:cNvPr>
          <p:cNvSpPr>
            <a:spLocks noGrp="1"/>
          </p:cNvSpPr>
          <p:nvPr>
            <p:ph idx="1"/>
          </p:nvPr>
        </p:nvSpPr>
        <p:spPr/>
        <p:txBody>
          <a:bodyPr>
            <a:normAutofit/>
          </a:bodyPr>
          <a:lstStyle/>
          <a:p>
            <a:r>
              <a:rPr lang="en-US" dirty="0"/>
              <a:t>3. – University argued it had an interest in safeguarding the University population and its own integrity. Court disagrees that this is enough because Doe was attending classes entirely remote </a:t>
            </a:r>
          </a:p>
          <a:p>
            <a:r>
              <a:rPr lang="en-US" dirty="0"/>
              <a:t>4. – “It is in the public interest to punish those who perpetrate sexual assaults and, consequently, to deter such acts and protect others. At the same time, it is in the public interest to ensure that life-altering judgments are not inflicted wantonly and irretrievably when not properly supported.”</a:t>
            </a:r>
          </a:p>
          <a:p>
            <a:r>
              <a:rPr lang="en-US" dirty="0"/>
              <a:t>TRO granted. </a:t>
            </a:r>
          </a:p>
        </p:txBody>
      </p:sp>
    </p:spTree>
    <p:extLst>
      <p:ext uri="{BB962C8B-B14F-4D97-AF65-F5344CB8AC3E}">
        <p14:creationId xmlns:p14="http://schemas.microsoft.com/office/powerpoint/2010/main" val="2529355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48840-EF85-4ED4-ACC3-C75C52604E30}"/>
              </a:ext>
            </a:extLst>
          </p:cNvPr>
          <p:cNvSpPr>
            <a:spLocks noGrp="1"/>
          </p:cNvSpPr>
          <p:nvPr>
            <p:ph type="ctrTitle"/>
          </p:nvPr>
        </p:nvSpPr>
        <p:spPr/>
        <p:txBody>
          <a:bodyPr/>
          <a:lstStyle/>
          <a:p>
            <a:r>
              <a:rPr lang="en-US" dirty="0"/>
              <a:t>Case Studies </a:t>
            </a:r>
          </a:p>
        </p:txBody>
      </p:sp>
      <p:sp>
        <p:nvSpPr>
          <p:cNvPr id="3" name="Subtitle 2">
            <a:extLst>
              <a:ext uri="{FF2B5EF4-FFF2-40B4-BE49-F238E27FC236}">
                <a16:creationId xmlns:a16="http://schemas.microsoft.com/office/drawing/2014/main" id="{7A971991-E18C-4653-AF16-52796A39EBE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18873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9C2E-089E-4C84-A032-A40FB43319FA}"/>
              </a:ext>
            </a:extLst>
          </p:cNvPr>
          <p:cNvSpPr>
            <a:spLocks noGrp="1"/>
          </p:cNvSpPr>
          <p:nvPr>
            <p:ph type="title"/>
          </p:nvPr>
        </p:nvSpPr>
        <p:spPr/>
        <p:txBody>
          <a:bodyPr/>
          <a:lstStyle/>
          <a:p>
            <a:r>
              <a:rPr lang="en-US" dirty="0"/>
              <a:t>Kink Culture</a:t>
            </a:r>
          </a:p>
        </p:txBody>
      </p:sp>
      <p:sp>
        <p:nvSpPr>
          <p:cNvPr id="3" name="Content Placeholder 2">
            <a:extLst>
              <a:ext uri="{FF2B5EF4-FFF2-40B4-BE49-F238E27FC236}">
                <a16:creationId xmlns:a16="http://schemas.microsoft.com/office/drawing/2014/main" id="{01723E8F-86F6-44E1-A54F-E1EF458F47E3}"/>
              </a:ext>
            </a:extLst>
          </p:cNvPr>
          <p:cNvSpPr>
            <a:spLocks noGrp="1"/>
          </p:cNvSpPr>
          <p:nvPr>
            <p:ph idx="1"/>
          </p:nvPr>
        </p:nvSpPr>
        <p:spPr/>
        <p:txBody>
          <a:bodyPr>
            <a:normAutofit lnSpcReduction="10000"/>
          </a:bodyPr>
          <a:lstStyle/>
          <a:p>
            <a:r>
              <a:rPr lang="en-US" dirty="0"/>
              <a:t>Alex and Jo have been dating for a few months. Jo regularly initiates sex by rubbing her butt against Alex’s genitals while they are spooning in bed. Over the last few weeks, Alex and Jo, have begun to experiment with their sex life by acting out role plays and fantasies. One role play that they discussed and negotiated, involved Alex “breaking into” Jo’s room and penetrating her while she said no and pretended to fight Alex off. They did act out the role play one time. Alex and Jo both enjoyed the thrill of it. A few nights ago while in bed, Jo began rubbing her butt against Alex’s genitals. Alex performed oral sex on Jo and then went to penetrate her. Jo said “no” and tried to push Alex off but Alex thought she was role playing again and held her down and penetrated her until he orgasmed. They both went to sleep but the next morning Jo contacted the Title IX Coordinator saying her partner raped her.</a:t>
            </a:r>
          </a:p>
          <a:p>
            <a:r>
              <a:rPr lang="en-US" dirty="0"/>
              <a:t>What would you do as the Title IX Coordinator?</a:t>
            </a:r>
          </a:p>
        </p:txBody>
      </p:sp>
    </p:spTree>
    <p:extLst>
      <p:ext uri="{BB962C8B-B14F-4D97-AF65-F5344CB8AC3E}">
        <p14:creationId xmlns:p14="http://schemas.microsoft.com/office/powerpoint/2010/main" val="849015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61807-9F7B-4204-AAD4-260A2C6F2EE1}"/>
              </a:ext>
            </a:extLst>
          </p:cNvPr>
          <p:cNvSpPr>
            <a:spLocks noGrp="1"/>
          </p:cNvSpPr>
          <p:nvPr>
            <p:ph type="title"/>
          </p:nvPr>
        </p:nvSpPr>
        <p:spPr/>
        <p:txBody>
          <a:bodyPr/>
          <a:lstStyle/>
          <a:p>
            <a:r>
              <a:rPr lang="en-US" dirty="0"/>
              <a:t>Discussion Items</a:t>
            </a:r>
          </a:p>
        </p:txBody>
      </p:sp>
      <p:sp>
        <p:nvSpPr>
          <p:cNvPr id="3" name="Content Placeholder 2">
            <a:extLst>
              <a:ext uri="{FF2B5EF4-FFF2-40B4-BE49-F238E27FC236}">
                <a16:creationId xmlns:a16="http://schemas.microsoft.com/office/drawing/2014/main" id="{1B1F202D-358F-4B58-8D8A-AF66EF66989E}"/>
              </a:ext>
            </a:extLst>
          </p:cNvPr>
          <p:cNvSpPr>
            <a:spLocks noGrp="1"/>
          </p:cNvSpPr>
          <p:nvPr>
            <p:ph idx="1"/>
          </p:nvPr>
        </p:nvSpPr>
        <p:spPr/>
        <p:txBody>
          <a:bodyPr>
            <a:normAutofit/>
          </a:bodyPr>
          <a:lstStyle/>
          <a:p>
            <a:r>
              <a:rPr lang="en-US" sz="4000" dirty="0"/>
              <a:t>How are the case loads in your offices?</a:t>
            </a:r>
          </a:p>
          <a:p>
            <a:pPr lvl="1"/>
            <a:r>
              <a:rPr lang="en-US" sz="3800" dirty="0"/>
              <a:t>Any trends you are seeing?</a:t>
            </a:r>
          </a:p>
          <a:p>
            <a:pPr lvl="1"/>
            <a:r>
              <a:rPr lang="en-US" sz="3800" dirty="0"/>
              <a:t>Are you seeing an increase or decrease in reporting?</a:t>
            </a:r>
          </a:p>
          <a:p>
            <a:r>
              <a:rPr lang="en-US" sz="4000" dirty="0"/>
              <a:t>Any pressing issues on your campus you’d like to discuss with the group?</a:t>
            </a:r>
          </a:p>
        </p:txBody>
      </p:sp>
    </p:spTree>
    <p:extLst>
      <p:ext uri="{BB962C8B-B14F-4D97-AF65-F5344CB8AC3E}">
        <p14:creationId xmlns:p14="http://schemas.microsoft.com/office/powerpoint/2010/main" val="2133375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FE753-B11E-48F1-A022-B5C006EA0739}"/>
              </a:ext>
            </a:extLst>
          </p:cNvPr>
          <p:cNvSpPr>
            <a:spLocks noGrp="1"/>
          </p:cNvSpPr>
          <p:nvPr>
            <p:ph type="title"/>
          </p:nvPr>
        </p:nvSpPr>
        <p:spPr>
          <a:xfrm>
            <a:off x="1729946" y="764373"/>
            <a:ext cx="9776254" cy="1293028"/>
          </a:xfrm>
        </p:spPr>
        <p:txBody>
          <a:bodyPr/>
          <a:lstStyle/>
          <a:p>
            <a:r>
              <a:rPr lang="en-US" dirty="0"/>
              <a:t>Faculty Sexual Harassment</a:t>
            </a:r>
          </a:p>
        </p:txBody>
      </p:sp>
      <p:sp>
        <p:nvSpPr>
          <p:cNvPr id="3" name="Content Placeholder 2">
            <a:extLst>
              <a:ext uri="{FF2B5EF4-FFF2-40B4-BE49-F238E27FC236}">
                <a16:creationId xmlns:a16="http://schemas.microsoft.com/office/drawing/2014/main" id="{A302521A-1E68-43E2-924A-580625DCD574}"/>
              </a:ext>
            </a:extLst>
          </p:cNvPr>
          <p:cNvSpPr>
            <a:spLocks noGrp="1"/>
          </p:cNvSpPr>
          <p:nvPr>
            <p:ph idx="1"/>
          </p:nvPr>
        </p:nvSpPr>
        <p:spPr>
          <a:xfrm>
            <a:off x="685800" y="1754660"/>
            <a:ext cx="10820400" cy="4893276"/>
          </a:xfrm>
        </p:spPr>
        <p:txBody>
          <a:bodyPr>
            <a:normAutofit lnSpcReduction="10000"/>
          </a:bodyPr>
          <a:lstStyle/>
          <a:p>
            <a:r>
              <a:rPr lang="en-US" sz="2800" dirty="0"/>
              <a:t>A female faculty member in a predominantly male department comes to you and begins to share some of her experiences over the past 6 years. It starts with her interview process where she was asked if she was planning on having children because it would negatively impact the rest of the department and their teaching loads. She then describes a time when she was invited to the department chair’s home which she thought would be having dinner. Instead she found herself in an apron serving everyone and washing the dishes after the fact. She continues to share additional experiences and the impact it has had on her physical and mental health.</a:t>
            </a:r>
          </a:p>
          <a:p>
            <a:r>
              <a:rPr lang="en-US" sz="2800" dirty="0"/>
              <a:t>What steps would you take?</a:t>
            </a:r>
          </a:p>
        </p:txBody>
      </p:sp>
    </p:spTree>
    <p:extLst>
      <p:ext uri="{BB962C8B-B14F-4D97-AF65-F5344CB8AC3E}">
        <p14:creationId xmlns:p14="http://schemas.microsoft.com/office/powerpoint/2010/main" val="234590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870E8-ECB6-4629-91E0-1D40CCF7B166}"/>
              </a:ext>
            </a:extLst>
          </p:cNvPr>
          <p:cNvSpPr>
            <a:spLocks noGrp="1"/>
          </p:cNvSpPr>
          <p:nvPr>
            <p:ph type="title"/>
          </p:nvPr>
        </p:nvSpPr>
        <p:spPr/>
        <p:txBody>
          <a:bodyPr/>
          <a:lstStyle/>
          <a:p>
            <a:r>
              <a:rPr lang="en-US" dirty="0"/>
              <a:t>Double jeopardy?</a:t>
            </a:r>
          </a:p>
        </p:txBody>
      </p:sp>
      <p:sp>
        <p:nvSpPr>
          <p:cNvPr id="3" name="Content Placeholder 2">
            <a:extLst>
              <a:ext uri="{FF2B5EF4-FFF2-40B4-BE49-F238E27FC236}">
                <a16:creationId xmlns:a16="http://schemas.microsoft.com/office/drawing/2014/main" id="{98A41714-9B05-4EE8-9C94-26CE13A86BFA}"/>
              </a:ext>
            </a:extLst>
          </p:cNvPr>
          <p:cNvSpPr>
            <a:spLocks noGrp="1"/>
          </p:cNvSpPr>
          <p:nvPr>
            <p:ph idx="1"/>
          </p:nvPr>
        </p:nvSpPr>
        <p:spPr/>
        <p:txBody>
          <a:bodyPr>
            <a:normAutofit fontScale="92500" lnSpcReduction="10000"/>
          </a:bodyPr>
          <a:lstStyle/>
          <a:p>
            <a:r>
              <a:rPr lang="en-US" dirty="0"/>
              <a:t>Jordan accuses Xander of sexually assaulting her based on her incapacity to consent due to alcohol consumption on August 1, 2021 in her on campus residence hall. An investigation and hearing takes place and Xander is found not responsible. No appeals are filed and the case is considered closed on November 1, 2021.</a:t>
            </a:r>
          </a:p>
          <a:p>
            <a:r>
              <a:rPr lang="en-US" dirty="0"/>
              <a:t>On November 8, 2021, Jordan learns that Xander videoed the encounter and shared the video with several of his fraternity brothers telling them how hot this video is. Jordan is good friends with one of his brothers so he tells Jordan about the video.</a:t>
            </a:r>
          </a:p>
          <a:p>
            <a:r>
              <a:rPr lang="en-US" dirty="0"/>
              <a:t>The video shows that Jordan was stumbling as she comes into the room and Xander has to help her to the bed. She is slurring her speech and passed out at least 3 times during the sexual encounter. It also shows the entire sexual encounter between the two of them.</a:t>
            </a:r>
          </a:p>
          <a:p>
            <a:r>
              <a:rPr lang="en-US" dirty="0"/>
              <a:t>On November 9, 2021, Jordan shows up in the Title IX Coordinator’s office to discuss options.</a:t>
            </a:r>
          </a:p>
          <a:p>
            <a:r>
              <a:rPr lang="en-US" dirty="0"/>
              <a:t>What, if anything, can be done?</a:t>
            </a:r>
          </a:p>
        </p:txBody>
      </p:sp>
    </p:spTree>
    <p:extLst>
      <p:ext uri="{BB962C8B-B14F-4D97-AF65-F5344CB8AC3E}">
        <p14:creationId xmlns:p14="http://schemas.microsoft.com/office/powerpoint/2010/main" val="41893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1D241-FFE8-4B88-AFA7-F77D617B9FD8}"/>
              </a:ext>
            </a:extLst>
          </p:cNvPr>
          <p:cNvSpPr>
            <a:spLocks noGrp="1"/>
          </p:cNvSpPr>
          <p:nvPr>
            <p:ph type="title"/>
          </p:nvPr>
        </p:nvSpPr>
        <p:spPr/>
        <p:txBody>
          <a:bodyPr/>
          <a:lstStyle/>
          <a:p>
            <a:r>
              <a:rPr lang="en-US" dirty="0"/>
              <a:t>Employee rights</a:t>
            </a:r>
          </a:p>
        </p:txBody>
      </p:sp>
      <p:sp>
        <p:nvSpPr>
          <p:cNvPr id="3" name="Content Placeholder 2">
            <a:extLst>
              <a:ext uri="{FF2B5EF4-FFF2-40B4-BE49-F238E27FC236}">
                <a16:creationId xmlns:a16="http://schemas.microsoft.com/office/drawing/2014/main" id="{A9A541CC-DDF8-4FF5-BD1D-88BEC2C7EE6B}"/>
              </a:ext>
            </a:extLst>
          </p:cNvPr>
          <p:cNvSpPr>
            <a:spLocks noGrp="1"/>
          </p:cNvSpPr>
          <p:nvPr>
            <p:ph idx="1"/>
          </p:nvPr>
        </p:nvSpPr>
        <p:spPr/>
        <p:txBody>
          <a:bodyPr/>
          <a:lstStyle/>
          <a:p>
            <a:r>
              <a:rPr lang="en-US" dirty="0"/>
              <a:t>The Title IX Coordinator sends out a notice to an employee that an investigation will be taking place. The notice of investigation outlines all the required information as outlined within the 2020 regulations.</a:t>
            </a:r>
          </a:p>
          <a:p>
            <a:r>
              <a:rPr lang="en-US" dirty="0"/>
              <a:t>The employee responds to the Title IX Coordinator requesting a </a:t>
            </a:r>
            <a:r>
              <a:rPr lang="en-US" dirty="0" err="1"/>
              <a:t>Lybarger</a:t>
            </a:r>
            <a:r>
              <a:rPr lang="en-US" dirty="0"/>
              <a:t> or </a:t>
            </a:r>
            <a:r>
              <a:rPr lang="en-US" dirty="0" err="1"/>
              <a:t>Spielbauer</a:t>
            </a:r>
            <a:r>
              <a:rPr lang="en-US" dirty="0"/>
              <a:t> warning prior to participating in an interview. This is not a typical part of your process.</a:t>
            </a:r>
          </a:p>
          <a:p>
            <a:r>
              <a:rPr lang="en-US" b="0" i="0" dirty="0">
                <a:effectLst/>
              </a:rPr>
              <a:t>A typical </a:t>
            </a:r>
            <a:r>
              <a:rPr lang="en-US" b="0" i="0" dirty="0" err="1">
                <a:effectLst/>
              </a:rPr>
              <a:t>Lybarger</a:t>
            </a:r>
            <a:r>
              <a:rPr lang="en-US" b="0" i="0" dirty="0">
                <a:effectLst/>
              </a:rPr>
              <a:t> warning states: “You are advised that under </a:t>
            </a:r>
            <a:r>
              <a:rPr lang="en-US" b="1" i="0" dirty="0">
                <a:effectLst/>
              </a:rPr>
              <a:t>normal circumstances you have the right to remain silent and to not incriminate yourself</a:t>
            </a:r>
            <a:r>
              <a:rPr lang="en-US" b="0" i="0" dirty="0">
                <a:effectLst/>
              </a:rPr>
              <a:t>, but this is an administrative investigation and, as such, you are ordered and required to give a statement and answer all questions truthfully.</a:t>
            </a:r>
          </a:p>
          <a:p>
            <a:r>
              <a:rPr lang="en-US" dirty="0"/>
              <a:t>What would be your approach?</a:t>
            </a:r>
          </a:p>
        </p:txBody>
      </p:sp>
    </p:spTree>
    <p:extLst>
      <p:ext uri="{BB962C8B-B14F-4D97-AF65-F5344CB8AC3E}">
        <p14:creationId xmlns:p14="http://schemas.microsoft.com/office/powerpoint/2010/main" val="397762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These materials and all discussions of these materials are for instructional purposes only and do not constitute legal advice. If you need legal advice, you should contact your attorney.</a:t>
            </a:r>
          </a:p>
          <a:p>
            <a:r>
              <a:rPr lang="en-US" dirty="0"/>
              <a:t>All attendees at the November 29, 2021 virtual meeting of the Northern California Title IX Administrators Network are hereby granted permission to post a copy of these materials to their institution’s website solely for purposes of compliance with 34 CFR §106.45(b)(10)(</a:t>
            </a:r>
            <a:r>
              <a:rPr lang="en-US" dirty="0" err="1"/>
              <a:t>i</a:t>
            </a:r>
            <a:r>
              <a:rPr lang="en-US" dirty="0"/>
              <a:t>)(D). These materials are not intended to be used by anyone for their own training purposes. Use of this material for proprietary reasons is strictly prohibited.</a:t>
            </a:r>
          </a:p>
        </p:txBody>
      </p:sp>
    </p:spTree>
    <p:extLst>
      <p:ext uri="{BB962C8B-B14F-4D97-AF65-F5344CB8AC3E}">
        <p14:creationId xmlns:p14="http://schemas.microsoft.com/office/powerpoint/2010/main" val="179793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48840-EF85-4ED4-ACC3-C75C52604E30}"/>
              </a:ext>
            </a:extLst>
          </p:cNvPr>
          <p:cNvSpPr>
            <a:spLocks noGrp="1"/>
          </p:cNvSpPr>
          <p:nvPr>
            <p:ph type="ctrTitle"/>
          </p:nvPr>
        </p:nvSpPr>
        <p:spPr/>
        <p:txBody>
          <a:bodyPr/>
          <a:lstStyle/>
          <a:p>
            <a:r>
              <a:rPr lang="en-US" dirty="0"/>
              <a:t>Title IX and Athletics</a:t>
            </a:r>
          </a:p>
        </p:txBody>
      </p:sp>
      <p:sp>
        <p:nvSpPr>
          <p:cNvPr id="3" name="Subtitle 2">
            <a:extLst>
              <a:ext uri="{FF2B5EF4-FFF2-40B4-BE49-F238E27FC236}">
                <a16:creationId xmlns:a16="http://schemas.microsoft.com/office/drawing/2014/main" id="{7A971991-E18C-4653-AF16-52796A39EBE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3682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1D1F6-2391-436A-866F-7B2715DD9742}"/>
              </a:ext>
            </a:extLst>
          </p:cNvPr>
          <p:cNvSpPr>
            <a:spLocks noGrp="1"/>
          </p:cNvSpPr>
          <p:nvPr>
            <p:ph type="title"/>
          </p:nvPr>
        </p:nvSpPr>
        <p:spPr/>
        <p:txBody>
          <a:bodyPr/>
          <a:lstStyle/>
          <a:p>
            <a:r>
              <a:rPr lang="en-US" dirty="0"/>
              <a:t>What’s Required</a:t>
            </a:r>
          </a:p>
        </p:txBody>
      </p:sp>
      <p:sp>
        <p:nvSpPr>
          <p:cNvPr id="3" name="Content Placeholder 2">
            <a:extLst>
              <a:ext uri="{FF2B5EF4-FFF2-40B4-BE49-F238E27FC236}">
                <a16:creationId xmlns:a16="http://schemas.microsoft.com/office/drawing/2014/main" id="{EF01AE11-30C5-476F-AB05-3500DD974368}"/>
              </a:ext>
            </a:extLst>
          </p:cNvPr>
          <p:cNvSpPr>
            <a:spLocks noGrp="1"/>
          </p:cNvSpPr>
          <p:nvPr>
            <p:ph idx="1"/>
          </p:nvPr>
        </p:nvSpPr>
        <p:spPr/>
        <p:txBody>
          <a:bodyPr/>
          <a:lstStyle/>
          <a:p>
            <a:r>
              <a:rPr lang="en-US" dirty="0"/>
              <a:t>Provide equal opportunities for female and male students to become intercollegiate athletes (Three-part test or Prongs)</a:t>
            </a:r>
          </a:p>
          <a:p>
            <a:r>
              <a:rPr lang="en-US" dirty="0"/>
              <a:t>Provide equitable treatment of participants in the overall women’s program as compared to the overall men’s program (13 program components or Laundry List)</a:t>
            </a:r>
          </a:p>
        </p:txBody>
      </p:sp>
    </p:spTree>
    <p:extLst>
      <p:ext uri="{BB962C8B-B14F-4D97-AF65-F5344CB8AC3E}">
        <p14:creationId xmlns:p14="http://schemas.microsoft.com/office/powerpoint/2010/main" val="2243264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A00C-2FC3-4CFC-8EF5-AD91B4761E89}"/>
              </a:ext>
            </a:extLst>
          </p:cNvPr>
          <p:cNvSpPr>
            <a:spLocks noGrp="1"/>
          </p:cNvSpPr>
          <p:nvPr>
            <p:ph type="title"/>
          </p:nvPr>
        </p:nvSpPr>
        <p:spPr/>
        <p:txBody>
          <a:bodyPr/>
          <a:lstStyle/>
          <a:p>
            <a:r>
              <a:rPr lang="en-US" dirty="0"/>
              <a:t>What’s not required</a:t>
            </a:r>
          </a:p>
        </p:txBody>
      </p:sp>
      <p:sp>
        <p:nvSpPr>
          <p:cNvPr id="3" name="Content Placeholder 2">
            <a:extLst>
              <a:ext uri="{FF2B5EF4-FFF2-40B4-BE49-F238E27FC236}">
                <a16:creationId xmlns:a16="http://schemas.microsoft.com/office/drawing/2014/main" id="{41ABD970-44BE-4F93-8A76-ACA4D49FC195}"/>
              </a:ext>
            </a:extLst>
          </p:cNvPr>
          <p:cNvSpPr>
            <a:spLocks noGrp="1"/>
          </p:cNvSpPr>
          <p:nvPr>
            <p:ph idx="1"/>
          </p:nvPr>
        </p:nvSpPr>
        <p:spPr/>
        <p:txBody>
          <a:bodyPr/>
          <a:lstStyle/>
          <a:p>
            <a:pPr marL="171450" indent="-171450">
              <a:buFont typeface="Arial" panose="020B0604020202020204" pitchFamily="34" charset="0"/>
              <a:buChar char="•"/>
            </a:pPr>
            <a:r>
              <a:rPr lang="en-US" dirty="0"/>
              <a:t>Provide the same funding to the overall women’s and men’s programs</a:t>
            </a:r>
          </a:p>
          <a:p>
            <a:pPr marL="171450" indent="-171450">
              <a:buFont typeface="Arial" panose="020B0604020202020204" pitchFamily="34" charset="0"/>
              <a:buChar char="•"/>
            </a:pPr>
            <a:r>
              <a:rPr lang="en-US" dirty="0"/>
              <a:t>Provide the same funding to men’s and women’s teams for the same sport</a:t>
            </a:r>
          </a:p>
          <a:p>
            <a:pPr marL="171450" indent="-171450">
              <a:buFont typeface="Arial" panose="020B0604020202020204" pitchFamily="34" charset="0"/>
              <a:buChar char="•"/>
            </a:pPr>
            <a:r>
              <a:rPr lang="en-US" dirty="0"/>
              <a:t>Provide specific benefits to the teams</a:t>
            </a:r>
          </a:p>
          <a:p>
            <a:pPr marL="171450" indent="-171450">
              <a:buFont typeface="Arial" panose="020B0604020202020204" pitchFamily="34" charset="0"/>
              <a:buChar char="•"/>
            </a:pPr>
            <a:r>
              <a:rPr lang="en-US" dirty="0"/>
              <a:t>Offer the same number of teams for men and women</a:t>
            </a:r>
          </a:p>
          <a:p>
            <a:pPr marL="171450" indent="-171450">
              <a:buFont typeface="Arial" panose="020B0604020202020204" pitchFamily="34" charset="0"/>
              <a:buChar char="•"/>
            </a:pPr>
            <a:r>
              <a:rPr lang="en-US" dirty="0"/>
              <a:t>Offer the same sports for men and women</a:t>
            </a:r>
          </a:p>
          <a:p>
            <a:pPr marL="171450" indent="-171450">
              <a:buFont typeface="Arial" panose="020B0604020202020204" pitchFamily="34" charset="0"/>
              <a:buChar char="•"/>
            </a:pPr>
            <a:r>
              <a:rPr lang="en-US" dirty="0"/>
              <a:t>Provide the same benefits to men’s and women’s teams in the same sport</a:t>
            </a:r>
          </a:p>
          <a:p>
            <a:pPr marL="171450" indent="-171450">
              <a:buFont typeface="Arial" panose="020B0604020202020204" pitchFamily="34" charset="0"/>
              <a:buChar char="•"/>
            </a:pPr>
            <a:r>
              <a:rPr lang="en-US" dirty="0"/>
              <a:t>Compete at a specific level</a:t>
            </a:r>
          </a:p>
          <a:p>
            <a:endParaRPr lang="en-US" dirty="0"/>
          </a:p>
        </p:txBody>
      </p:sp>
    </p:spTree>
    <p:extLst>
      <p:ext uri="{BB962C8B-B14F-4D97-AF65-F5344CB8AC3E}">
        <p14:creationId xmlns:p14="http://schemas.microsoft.com/office/powerpoint/2010/main" val="4166694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FE7C-4A9A-4F1E-AB61-22DA8D5A72DF}"/>
              </a:ext>
            </a:extLst>
          </p:cNvPr>
          <p:cNvSpPr>
            <a:spLocks noGrp="1"/>
          </p:cNvSpPr>
          <p:nvPr>
            <p:ph type="title"/>
          </p:nvPr>
        </p:nvSpPr>
        <p:spPr/>
        <p:txBody>
          <a:bodyPr/>
          <a:lstStyle/>
          <a:p>
            <a:r>
              <a:rPr lang="en-US" dirty="0"/>
              <a:t>Three-Part Test</a:t>
            </a:r>
          </a:p>
        </p:txBody>
      </p:sp>
      <p:sp>
        <p:nvSpPr>
          <p:cNvPr id="3" name="Content Placeholder 2">
            <a:extLst>
              <a:ext uri="{FF2B5EF4-FFF2-40B4-BE49-F238E27FC236}">
                <a16:creationId xmlns:a16="http://schemas.microsoft.com/office/drawing/2014/main" id="{0DE5C1C4-8562-4340-8D44-4067BB5322B8}"/>
              </a:ext>
            </a:extLst>
          </p:cNvPr>
          <p:cNvSpPr>
            <a:spLocks noGrp="1"/>
          </p:cNvSpPr>
          <p:nvPr>
            <p:ph idx="1"/>
          </p:nvPr>
        </p:nvSpPr>
        <p:spPr/>
        <p:txBody>
          <a:bodyPr/>
          <a:lstStyle/>
          <a:p>
            <a:r>
              <a:rPr lang="en-US" dirty="0"/>
              <a:t>Proportionality</a:t>
            </a:r>
          </a:p>
          <a:p>
            <a:r>
              <a:rPr lang="en-US" dirty="0"/>
              <a:t>Program Expansion</a:t>
            </a:r>
          </a:p>
          <a:p>
            <a:r>
              <a:rPr lang="en-US" dirty="0"/>
              <a:t>Full Accommodation</a:t>
            </a:r>
          </a:p>
        </p:txBody>
      </p:sp>
      <p:sp>
        <p:nvSpPr>
          <p:cNvPr id="4" name="Title 1">
            <a:extLst>
              <a:ext uri="{FF2B5EF4-FFF2-40B4-BE49-F238E27FC236}">
                <a16:creationId xmlns:a16="http://schemas.microsoft.com/office/drawing/2014/main" id="{9C13948B-6838-45D5-BE69-588915F9DDAB}"/>
              </a:ext>
            </a:extLst>
          </p:cNvPr>
          <p:cNvSpPr txBox="1">
            <a:spLocks/>
          </p:cNvSpPr>
          <p:nvPr/>
        </p:nvSpPr>
        <p:spPr>
          <a:xfrm>
            <a:off x="2761397" y="3371679"/>
            <a:ext cx="8610600" cy="1293028"/>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US" dirty="0"/>
              <a:t>Two-Part Test</a:t>
            </a:r>
          </a:p>
        </p:txBody>
      </p:sp>
      <p:sp>
        <p:nvSpPr>
          <p:cNvPr id="5" name="Content Placeholder 2">
            <a:extLst>
              <a:ext uri="{FF2B5EF4-FFF2-40B4-BE49-F238E27FC236}">
                <a16:creationId xmlns:a16="http://schemas.microsoft.com/office/drawing/2014/main" id="{57C3114E-6D19-4349-A2C1-AF60C3EBDDBD}"/>
              </a:ext>
            </a:extLst>
          </p:cNvPr>
          <p:cNvSpPr txBox="1">
            <a:spLocks/>
          </p:cNvSpPr>
          <p:nvPr/>
        </p:nvSpPr>
        <p:spPr>
          <a:xfrm>
            <a:off x="685800" y="4664707"/>
            <a:ext cx="10820400" cy="40241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dirty="0"/>
              <a:t>Equivalent levels of competition</a:t>
            </a:r>
          </a:p>
          <a:p>
            <a:r>
              <a:rPr lang="en-US" dirty="0"/>
              <a:t>Upgrade competitive levels</a:t>
            </a:r>
          </a:p>
        </p:txBody>
      </p:sp>
    </p:spTree>
    <p:extLst>
      <p:ext uri="{BB962C8B-B14F-4D97-AF65-F5344CB8AC3E}">
        <p14:creationId xmlns:p14="http://schemas.microsoft.com/office/powerpoint/2010/main" val="96885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8C699-2D1A-4BF1-90E3-4888E1FDCF41}"/>
              </a:ext>
            </a:extLst>
          </p:cNvPr>
          <p:cNvSpPr>
            <a:spLocks noGrp="1"/>
          </p:cNvSpPr>
          <p:nvPr>
            <p:ph type="title"/>
          </p:nvPr>
        </p:nvSpPr>
        <p:spPr/>
        <p:txBody>
          <a:bodyPr/>
          <a:lstStyle/>
          <a:p>
            <a:r>
              <a:rPr lang="en-US" dirty="0"/>
              <a:t>13 program components</a:t>
            </a:r>
          </a:p>
        </p:txBody>
      </p:sp>
      <p:sp>
        <p:nvSpPr>
          <p:cNvPr id="3" name="Content Placeholder 2">
            <a:extLst>
              <a:ext uri="{FF2B5EF4-FFF2-40B4-BE49-F238E27FC236}">
                <a16:creationId xmlns:a16="http://schemas.microsoft.com/office/drawing/2014/main" id="{D5B4E31B-A00F-46D4-A430-6AFA44F7B181}"/>
              </a:ext>
            </a:extLst>
          </p:cNvPr>
          <p:cNvSpPr>
            <a:spLocks noGrp="1"/>
          </p:cNvSpPr>
          <p:nvPr>
            <p:ph idx="1"/>
          </p:nvPr>
        </p:nvSpPr>
        <p:spPr/>
        <p:txBody>
          <a:bodyPr>
            <a:normAutofit fontScale="77500" lnSpcReduction="20000"/>
          </a:bodyPr>
          <a:lstStyle/>
          <a:p>
            <a:r>
              <a:rPr lang="en-US" dirty="0"/>
              <a:t>Accommodation of interests and abilities (Three-part Test and Two-Part Test)</a:t>
            </a:r>
          </a:p>
          <a:p>
            <a:r>
              <a:rPr lang="en-US" dirty="0"/>
              <a:t>Athletic Scholarships</a:t>
            </a:r>
          </a:p>
          <a:p>
            <a:r>
              <a:rPr lang="en-US" dirty="0"/>
              <a:t>Equipment and supplies</a:t>
            </a:r>
          </a:p>
          <a:p>
            <a:r>
              <a:rPr lang="en-US" dirty="0"/>
              <a:t>Scheduling of games and practice times</a:t>
            </a:r>
          </a:p>
          <a:p>
            <a:r>
              <a:rPr lang="en-US" dirty="0"/>
              <a:t>Travel and per diem allowances</a:t>
            </a:r>
          </a:p>
          <a:p>
            <a:r>
              <a:rPr lang="en-US" dirty="0"/>
              <a:t>Tutoring</a:t>
            </a:r>
          </a:p>
          <a:p>
            <a:r>
              <a:rPr lang="en-US" dirty="0"/>
              <a:t>Coaching</a:t>
            </a:r>
          </a:p>
          <a:p>
            <a:r>
              <a:rPr lang="en-US" dirty="0"/>
              <a:t>Locker rooms, practices, and competitive facilities</a:t>
            </a:r>
          </a:p>
          <a:p>
            <a:r>
              <a:rPr lang="en-US" dirty="0"/>
              <a:t>Medical and training facilities and services</a:t>
            </a:r>
          </a:p>
          <a:p>
            <a:r>
              <a:rPr lang="en-US" dirty="0"/>
              <a:t>Housing and dining facilities and services</a:t>
            </a:r>
          </a:p>
          <a:p>
            <a:r>
              <a:rPr lang="en-US" dirty="0"/>
              <a:t>Publicity</a:t>
            </a:r>
          </a:p>
          <a:p>
            <a:r>
              <a:rPr lang="en-US" dirty="0"/>
              <a:t>Support services</a:t>
            </a:r>
          </a:p>
          <a:p>
            <a:r>
              <a:rPr lang="en-US" dirty="0"/>
              <a:t>Recruitment of student athletes</a:t>
            </a:r>
          </a:p>
        </p:txBody>
      </p:sp>
    </p:spTree>
    <p:extLst>
      <p:ext uri="{BB962C8B-B14F-4D97-AF65-F5344CB8AC3E}">
        <p14:creationId xmlns:p14="http://schemas.microsoft.com/office/powerpoint/2010/main" val="286208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48840-EF85-4ED4-ACC3-C75C52604E30}"/>
              </a:ext>
            </a:extLst>
          </p:cNvPr>
          <p:cNvSpPr>
            <a:spLocks noGrp="1"/>
          </p:cNvSpPr>
          <p:nvPr>
            <p:ph type="ctrTitle"/>
          </p:nvPr>
        </p:nvSpPr>
        <p:spPr/>
        <p:txBody>
          <a:bodyPr/>
          <a:lstStyle/>
          <a:p>
            <a:r>
              <a:rPr lang="en-US" dirty="0"/>
              <a:t>NCAA</a:t>
            </a:r>
          </a:p>
        </p:txBody>
      </p:sp>
      <p:sp>
        <p:nvSpPr>
          <p:cNvPr id="3" name="Subtitle 2">
            <a:extLst>
              <a:ext uri="{FF2B5EF4-FFF2-40B4-BE49-F238E27FC236}">
                <a16:creationId xmlns:a16="http://schemas.microsoft.com/office/drawing/2014/main" id="{7A971991-E18C-4653-AF16-52796A39EBE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614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94DCF-CB1D-415F-B5E4-268CBDB20587}"/>
              </a:ext>
            </a:extLst>
          </p:cNvPr>
          <p:cNvSpPr>
            <a:spLocks noGrp="1"/>
          </p:cNvSpPr>
          <p:nvPr>
            <p:ph type="title"/>
          </p:nvPr>
        </p:nvSpPr>
        <p:spPr/>
        <p:txBody>
          <a:bodyPr/>
          <a:lstStyle/>
          <a:p>
            <a:r>
              <a:rPr lang="en-US" dirty="0"/>
              <a:t>Sexual violence policy </a:t>
            </a:r>
          </a:p>
        </p:txBody>
      </p:sp>
      <p:sp>
        <p:nvSpPr>
          <p:cNvPr id="3" name="Content Placeholder 2">
            <a:extLst>
              <a:ext uri="{FF2B5EF4-FFF2-40B4-BE49-F238E27FC236}">
                <a16:creationId xmlns:a16="http://schemas.microsoft.com/office/drawing/2014/main" id="{888D8E4B-F741-43C6-92C1-38271BF38210}"/>
              </a:ext>
            </a:extLst>
          </p:cNvPr>
          <p:cNvSpPr>
            <a:spLocks noGrp="1"/>
          </p:cNvSpPr>
          <p:nvPr>
            <p:ph idx="1"/>
          </p:nvPr>
        </p:nvSpPr>
        <p:spPr/>
        <p:txBody>
          <a:bodyPr/>
          <a:lstStyle/>
          <a:p>
            <a:r>
              <a:rPr lang="en-US" dirty="0"/>
              <a:t>Changes become effective in the 2022-2023 academic year </a:t>
            </a:r>
          </a:p>
          <a:p>
            <a:r>
              <a:rPr lang="en-US" dirty="0"/>
              <a:t>On an annual basis collect info from all incoming, current, and transfer student athletes regarding whether “their conduct resulted in an investigation, discipline through a Title IX proceeding, or a criminal conviction for sexual, interpersonal, or other acts of violence.”</a:t>
            </a:r>
          </a:p>
          <a:p>
            <a:r>
              <a:rPr lang="en-US" dirty="0"/>
              <a:t>Take reasonable steps to confirm the information provided by student-athletes and provide information to other member institutions that are attempting to confirm same </a:t>
            </a:r>
          </a:p>
          <a:p>
            <a:r>
              <a:rPr lang="en-US" dirty="0"/>
              <a:t>Implement policies to gather and conduct-related information from former schools attended by recruited prospects and transfer student-athletes </a:t>
            </a:r>
          </a:p>
        </p:txBody>
      </p:sp>
    </p:spTree>
    <p:extLst>
      <p:ext uri="{BB962C8B-B14F-4D97-AF65-F5344CB8AC3E}">
        <p14:creationId xmlns:p14="http://schemas.microsoft.com/office/powerpoint/2010/main" val="151374603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13590</TotalTime>
  <Words>2638</Words>
  <Application>Microsoft Office PowerPoint</Application>
  <PresentationFormat>Widescreen</PresentationFormat>
  <Paragraphs>169</Paragraphs>
  <Slides>23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Century Gothic</vt:lpstr>
      <vt:lpstr>Vapor Trail</vt:lpstr>
      <vt:lpstr>Northern California Title IX Administrators Network</vt:lpstr>
      <vt:lpstr>Discussion Items</vt:lpstr>
      <vt:lpstr>Title IX and Athletics</vt:lpstr>
      <vt:lpstr>What’s Required</vt:lpstr>
      <vt:lpstr>What’s not required</vt:lpstr>
      <vt:lpstr>Three-Part Test</vt:lpstr>
      <vt:lpstr>13 program components</vt:lpstr>
      <vt:lpstr>NCAA</vt:lpstr>
      <vt:lpstr>Sexual violence policy </vt:lpstr>
      <vt:lpstr>Penalties</vt:lpstr>
      <vt:lpstr>Details to consider</vt:lpstr>
      <vt:lpstr>Case Updates </vt:lpstr>
      <vt:lpstr>Taylor Anders, et al v. CSU Fresno et al (2021) </vt:lpstr>
      <vt:lpstr>Taylor Anders, et al v. CSU Fresno et al (2021) </vt:lpstr>
      <vt:lpstr>Doe v. Texas A&amp;M University </vt:lpstr>
      <vt:lpstr>Doe v. Texas A&amp;M University </vt:lpstr>
      <vt:lpstr>Doe v. Texas A&amp;M University </vt:lpstr>
      <vt:lpstr>Case Studies </vt:lpstr>
      <vt:lpstr>Kink Culture</vt:lpstr>
      <vt:lpstr>Faculty Sexual Harassment</vt:lpstr>
      <vt:lpstr>Double jeopardy?</vt:lpstr>
      <vt:lpstr>Employee rights</vt:lpstr>
      <vt:lpstr>Thank You</vt:lpstr>
    </vt:vector>
  </TitlesOfParts>
  <Company>University of Pacific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Northern California Title IX Administrators Network</dc:title>
  <dc:creator>Elizabeth Trayner</dc:creator>
  <cp:lastModifiedBy>Elizabeth Trayner</cp:lastModifiedBy>
  <cp:revision>39</cp:revision>
  <dcterms:created xsi:type="dcterms:W3CDTF">2021-06-15T18:05:24Z</dcterms:created>
  <dcterms:modified xsi:type="dcterms:W3CDTF">2021-12-02T18:43:03Z</dcterms:modified>
</cp:coreProperties>
</file>