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sldIdLst>
    <p:sldId id="257" r:id="rId2"/>
    <p:sldId id="270" r:id="rId3"/>
    <p:sldId id="272" r:id="rId4"/>
    <p:sldId id="274" r:id="rId5"/>
    <p:sldId id="275" r:id="rId6"/>
    <p:sldId id="271" r:id="rId7"/>
    <p:sldId id="273" r:id="rId8"/>
    <p:sldId id="287" r:id="rId9"/>
    <p:sldId id="289" r:id="rId10"/>
    <p:sldId id="288" r:id="rId11"/>
    <p:sldId id="280" r:id="rId12"/>
    <p:sldId id="279" r:id="rId13"/>
    <p:sldId id="256" r:id="rId14"/>
    <p:sldId id="285" r:id="rId15"/>
    <p:sldId id="286" r:id="rId16"/>
    <p:sldId id="259" r:id="rId17"/>
    <p:sldId id="260" r:id="rId18"/>
    <p:sldId id="261" r:id="rId19"/>
    <p:sldId id="262" r:id="rId20"/>
    <p:sldId id="264" r:id="rId21"/>
    <p:sldId id="283" r:id="rId22"/>
    <p:sldId id="284" r:id="rId23"/>
    <p:sldId id="290" r:id="rId24"/>
    <p:sldId id="291" r:id="rId25"/>
    <p:sldId id="292" r:id="rId26"/>
    <p:sldId id="293" r:id="rId27"/>
    <p:sldId id="281" r:id="rId28"/>
    <p:sldId id="258"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7" autoAdjust="0"/>
    <p:restoredTop sz="71595" autoAdjust="0"/>
  </p:normalViewPr>
  <p:slideViewPr>
    <p:cSldViewPr snapToGrid="0">
      <p:cViewPr varScale="1">
        <p:scale>
          <a:sx n="61" d="100"/>
          <a:sy n="61" d="100"/>
        </p:scale>
        <p:origin x="61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248AA7-1A54-4757-B651-DE68AE580F20}" type="datetimeFigureOut">
              <a:rPr lang="en-US" smtClean="0"/>
              <a:t>1/31/2022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21A888-3FF7-484C-AA42-850FA35A58F0}" type="slidenum">
              <a:rPr lang="en-US" smtClean="0"/>
              <a:t>‹#›</a:t>
            </a:fld>
            <a:endParaRPr lang="en-US"/>
          </a:p>
        </p:txBody>
      </p:sp>
    </p:spTree>
    <p:extLst>
      <p:ext uri="{BB962C8B-B14F-4D97-AF65-F5344CB8AC3E}">
        <p14:creationId xmlns:p14="http://schemas.microsoft.com/office/powerpoint/2010/main" val="976743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1A888-3FF7-484C-AA42-850FA35A58F0}" type="slidenum">
              <a:rPr lang="en-US" smtClean="0"/>
              <a:t>2</a:t>
            </a:fld>
            <a:endParaRPr lang="en-US"/>
          </a:p>
        </p:txBody>
      </p:sp>
    </p:spTree>
    <p:extLst>
      <p:ext uri="{BB962C8B-B14F-4D97-AF65-F5344CB8AC3E}">
        <p14:creationId xmlns:p14="http://schemas.microsoft.com/office/powerpoint/2010/main" val="2051222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finding that I am receiving more reports of gender discrimination within the classroom. It might not always rise to the level of a policy violation but there are still ways that we can respond. I’m currently working on a presentation for faculty on this topic and thought I would share some of this work with this group in the hopes that it might be helpful in your work.</a:t>
            </a:r>
          </a:p>
        </p:txBody>
      </p:sp>
      <p:sp>
        <p:nvSpPr>
          <p:cNvPr id="4" name="Slide Number Placeholder 3"/>
          <p:cNvSpPr>
            <a:spLocks noGrp="1"/>
          </p:cNvSpPr>
          <p:nvPr>
            <p:ph type="sldNum" sz="quarter" idx="5"/>
          </p:nvPr>
        </p:nvSpPr>
        <p:spPr/>
        <p:txBody>
          <a:bodyPr/>
          <a:lstStyle/>
          <a:p>
            <a:fld id="{BB21A888-3FF7-484C-AA42-850FA35A58F0}" type="slidenum">
              <a:rPr lang="en-US" smtClean="0"/>
              <a:t>3</a:t>
            </a:fld>
            <a:endParaRPr lang="en-US"/>
          </a:p>
        </p:txBody>
      </p:sp>
    </p:spTree>
    <p:extLst>
      <p:ext uri="{BB962C8B-B14F-4D97-AF65-F5344CB8AC3E}">
        <p14:creationId xmlns:p14="http://schemas.microsoft.com/office/powerpoint/2010/main" val="2378933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Watch for gender bias in referring to groups (“you guys”)</a:t>
            </a:r>
          </a:p>
          <a:p>
            <a:pPr marL="171450" indent="-171450">
              <a:buFont typeface="Arial" panose="020B0604020202020204" pitchFamily="34" charset="0"/>
              <a:buChar char="•"/>
            </a:pPr>
            <a:r>
              <a:rPr lang="en-US" dirty="0"/>
              <a:t>Steer away from disproportionate use of male example. I tend to try and make my examples gender neutral as much as I can and use names such as Chris, Alex, or Jamie</a:t>
            </a:r>
          </a:p>
          <a:p>
            <a:pPr marL="171450" indent="-171450">
              <a:buFont typeface="Arial" panose="020B0604020202020204" pitchFamily="34" charset="0"/>
              <a:buChar char="•"/>
            </a:pPr>
            <a:r>
              <a:rPr lang="en-US" dirty="0"/>
              <a:t>An example of how we can consider roles is when we’re referring to occupations in male-female terms. </a:t>
            </a:r>
          </a:p>
        </p:txBody>
      </p:sp>
      <p:sp>
        <p:nvSpPr>
          <p:cNvPr id="4" name="Slide Number Placeholder 3"/>
          <p:cNvSpPr>
            <a:spLocks noGrp="1"/>
          </p:cNvSpPr>
          <p:nvPr>
            <p:ph type="sldNum" sz="quarter" idx="5"/>
          </p:nvPr>
        </p:nvSpPr>
        <p:spPr/>
        <p:txBody>
          <a:bodyPr/>
          <a:lstStyle/>
          <a:p>
            <a:fld id="{BB21A888-3FF7-484C-AA42-850FA35A58F0}" type="slidenum">
              <a:rPr lang="en-US" smtClean="0"/>
              <a:t>4</a:t>
            </a:fld>
            <a:endParaRPr lang="en-US"/>
          </a:p>
        </p:txBody>
      </p:sp>
    </p:spTree>
    <p:extLst>
      <p:ext uri="{BB962C8B-B14F-4D97-AF65-F5344CB8AC3E}">
        <p14:creationId xmlns:p14="http://schemas.microsoft.com/office/powerpoint/2010/main" val="1884633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can spend a full session talking about gender bias within Disney films alone. Looking at how female characters often need to be rescued by a male. How beauty is portrayed.</a:t>
            </a:r>
          </a:p>
        </p:txBody>
      </p:sp>
      <p:sp>
        <p:nvSpPr>
          <p:cNvPr id="4" name="Slide Number Placeholder 3"/>
          <p:cNvSpPr>
            <a:spLocks noGrp="1"/>
          </p:cNvSpPr>
          <p:nvPr>
            <p:ph type="sldNum" sz="quarter" idx="5"/>
          </p:nvPr>
        </p:nvSpPr>
        <p:spPr/>
        <p:txBody>
          <a:bodyPr/>
          <a:lstStyle/>
          <a:p>
            <a:fld id="{BB21A888-3FF7-484C-AA42-850FA35A58F0}" type="slidenum">
              <a:rPr lang="en-US" smtClean="0"/>
              <a:t>5</a:t>
            </a:fld>
            <a:endParaRPr lang="en-US"/>
          </a:p>
        </p:txBody>
      </p:sp>
    </p:spTree>
    <p:extLst>
      <p:ext uri="{BB962C8B-B14F-4D97-AF65-F5344CB8AC3E}">
        <p14:creationId xmlns:p14="http://schemas.microsoft.com/office/powerpoint/2010/main" val="2098497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Monitor and ensure that everyone is encouraged to participate and actually does so (all are asked questions, encouraged to speak up, provided equal time, attention and assistance)</a:t>
            </a:r>
          </a:p>
        </p:txBody>
      </p:sp>
      <p:sp>
        <p:nvSpPr>
          <p:cNvPr id="4" name="Slide Number Placeholder 3"/>
          <p:cNvSpPr>
            <a:spLocks noGrp="1"/>
          </p:cNvSpPr>
          <p:nvPr>
            <p:ph type="sldNum" sz="quarter" idx="5"/>
          </p:nvPr>
        </p:nvSpPr>
        <p:spPr/>
        <p:txBody>
          <a:bodyPr/>
          <a:lstStyle/>
          <a:p>
            <a:fld id="{BB21A888-3FF7-484C-AA42-850FA35A58F0}" type="slidenum">
              <a:rPr lang="en-US" smtClean="0"/>
              <a:t>6</a:t>
            </a:fld>
            <a:endParaRPr lang="en-US"/>
          </a:p>
        </p:txBody>
      </p:sp>
    </p:spTree>
    <p:extLst>
      <p:ext uri="{BB962C8B-B14F-4D97-AF65-F5344CB8AC3E}">
        <p14:creationId xmlns:p14="http://schemas.microsoft.com/office/powerpoint/2010/main" val="3101779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Boys carry, girls clean</a:t>
            </a:r>
          </a:p>
          <a:p>
            <a:pPr marL="171450" indent="-171450">
              <a:buFont typeface="Arial" panose="020B0604020202020204" pitchFamily="34" charset="0"/>
              <a:buChar char="•"/>
            </a:pPr>
            <a:r>
              <a:rPr lang="en-US" dirty="0"/>
              <a:t>Promoting gender stereotypical behaviors can contribute to both personal and social problems</a:t>
            </a:r>
          </a:p>
          <a:p>
            <a:pPr marL="171450" indent="-171450">
              <a:buFont typeface="Arial" panose="020B0604020202020204" pitchFamily="34" charset="0"/>
              <a:buChar char="•"/>
            </a:pPr>
            <a:r>
              <a:rPr lang="en-US" dirty="0"/>
              <a:t>Studies show that women tend to receive significantly shorter letters of recommendation then men. On average, letters for men are 16% longer than letters for women.</a:t>
            </a:r>
          </a:p>
          <a:p>
            <a:pPr marL="171450" indent="-171450">
              <a:buFont typeface="Arial" panose="020B0604020202020204" pitchFamily="34" charset="0"/>
              <a:buChar char="•"/>
            </a:pPr>
            <a:r>
              <a:rPr lang="en-US" dirty="0"/>
              <a:t>Letters of reference for men are four times more likely to mention publications and twice as likely to have multiple references to research.</a:t>
            </a:r>
          </a:p>
          <a:p>
            <a:pPr marL="171450" indent="-171450">
              <a:buFont typeface="Arial" panose="020B0604020202020204" pitchFamily="34" charset="0"/>
              <a:buChar char="•"/>
            </a:pPr>
            <a:r>
              <a:rPr lang="en-US" dirty="0"/>
              <a:t>Letters of rec for women are two and a half times as likely to make a minimal assurance (such as “she can do the job’) rather than a ringing endorsement (“she would be the best person for this position”</a:t>
            </a:r>
          </a:p>
          <a:p>
            <a:pPr marL="171450" indent="-171450">
              <a:buFont typeface="Arial" panose="020B0604020202020204" pitchFamily="34" charset="0"/>
              <a:buChar char="•"/>
            </a:pPr>
            <a:r>
              <a:rPr lang="en-US" dirty="0"/>
              <a:t>Words often utilized to describe women: caring, compassionate, warm, helpful</a:t>
            </a:r>
          </a:p>
          <a:p>
            <a:pPr marL="171450" indent="-171450">
              <a:buFont typeface="Arial" panose="020B0604020202020204" pitchFamily="34" charset="0"/>
              <a:buChar char="•"/>
            </a:pPr>
            <a:r>
              <a:rPr lang="en-US" dirty="0"/>
              <a:t>Words often utilized to describe men: successful, excellent, accomplished, outstanding, knowledgeable</a:t>
            </a:r>
          </a:p>
          <a:p>
            <a:pPr marL="171450" indent="-171450">
              <a:buFont typeface="Arial" panose="020B0604020202020204" pitchFamily="34" charset="0"/>
              <a:buChar char="•"/>
            </a:pPr>
            <a:r>
              <a:rPr lang="en-US" dirty="0"/>
              <a:t>Letters of reference for women are seven times more likely to mention their personal life</a:t>
            </a:r>
          </a:p>
          <a:p>
            <a:pPr marL="171450" indent="-171450">
              <a:buFont typeface="Arial" panose="020B0604020202020204" pitchFamily="34" charset="0"/>
              <a:buChar char="•"/>
            </a:pPr>
            <a:r>
              <a:rPr lang="en-US" dirty="0"/>
              <a:t>Letters of recommendation for men tend to be more likely to include formal titles and surnames</a:t>
            </a:r>
          </a:p>
        </p:txBody>
      </p:sp>
      <p:sp>
        <p:nvSpPr>
          <p:cNvPr id="4" name="Slide Number Placeholder 3"/>
          <p:cNvSpPr>
            <a:spLocks noGrp="1"/>
          </p:cNvSpPr>
          <p:nvPr>
            <p:ph type="sldNum" sz="quarter" idx="5"/>
          </p:nvPr>
        </p:nvSpPr>
        <p:spPr/>
        <p:txBody>
          <a:bodyPr/>
          <a:lstStyle/>
          <a:p>
            <a:fld id="{BB21A888-3FF7-484C-AA42-850FA35A58F0}" type="slidenum">
              <a:rPr lang="en-US" smtClean="0"/>
              <a:t>7</a:t>
            </a:fld>
            <a:endParaRPr lang="en-US"/>
          </a:p>
        </p:txBody>
      </p:sp>
    </p:spTree>
    <p:extLst>
      <p:ext uri="{BB962C8B-B14F-4D97-AF65-F5344CB8AC3E}">
        <p14:creationId xmlns:p14="http://schemas.microsoft.com/office/powerpoint/2010/main" val="480259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1A888-3FF7-484C-AA42-850FA35A58F0}" type="slidenum">
              <a:rPr lang="en-US" smtClean="0"/>
              <a:t>11</a:t>
            </a:fld>
            <a:endParaRPr lang="en-US"/>
          </a:p>
        </p:txBody>
      </p:sp>
    </p:spTree>
    <p:extLst>
      <p:ext uri="{BB962C8B-B14F-4D97-AF65-F5344CB8AC3E}">
        <p14:creationId xmlns:p14="http://schemas.microsoft.com/office/powerpoint/2010/main" val="114794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1A888-3FF7-484C-AA42-850FA35A58F0}" type="slidenum">
              <a:rPr lang="en-US" smtClean="0"/>
              <a:t>22</a:t>
            </a:fld>
            <a:endParaRPr lang="en-US"/>
          </a:p>
        </p:txBody>
      </p:sp>
    </p:spTree>
    <p:extLst>
      <p:ext uri="{BB962C8B-B14F-4D97-AF65-F5344CB8AC3E}">
        <p14:creationId xmlns:p14="http://schemas.microsoft.com/office/powerpoint/2010/main" val="4027057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1/31/2022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1/31/2022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1/31/2022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1/31/2022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1/31/2022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1/31/2022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1/31/2022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etrayner@pacific.ed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pridecenter@pacific.ed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titleix@pacific.edu"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sw.arizona.edu/sites/default/files/avoiding_gender_bias_in_letter_of_reference_writing.pdf" TargetMode="External"/><Relationship Id="rId2" Type="http://schemas.openxmlformats.org/officeDocument/2006/relationships/hyperlink" Target="http://smhp.psych.ucla.edu/pdfdocs/genderbias.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pacific.edu/student-life/student-conduct/https:/webshare.pacific.edu/sites/policies/Pages/Policy%20Prohibiting%20Sexual%20Misconduct%20Discrimination%20and%20Retaliation.asp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cm.maxient.com/reportingform.php?UnivofthePacific&amp;layout_id=1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Northern California Title IX Administrators Network</a:t>
            </a:r>
          </a:p>
        </p:txBody>
      </p:sp>
      <p:sp>
        <p:nvSpPr>
          <p:cNvPr id="3" name="Subtitle 2"/>
          <p:cNvSpPr>
            <a:spLocks noGrp="1"/>
          </p:cNvSpPr>
          <p:nvPr>
            <p:ph type="subTitle" idx="1"/>
          </p:nvPr>
        </p:nvSpPr>
        <p:spPr>
          <a:xfrm>
            <a:off x="1371600" y="3628501"/>
            <a:ext cx="10481094" cy="685800"/>
          </a:xfrm>
        </p:spPr>
        <p:txBody>
          <a:bodyPr>
            <a:noAutofit/>
          </a:bodyPr>
          <a:lstStyle/>
          <a:p>
            <a:r>
              <a:rPr lang="en-US" sz="2400" dirty="0"/>
              <a:t>Elizabeth Trayner, Ed. D.</a:t>
            </a:r>
            <a:br>
              <a:rPr lang="en-US" sz="2400" dirty="0"/>
            </a:br>
            <a:r>
              <a:rPr lang="en-US" sz="2400" dirty="0"/>
              <a:t>Director of Equitable Rights &amp; Responsibilities/Title IX </a:t>
            </a:r>
            <a:r>
              <a:rPr lang="en-US" sz="2800" dirty="0"/>
              <a:t>Coordinator</a:t>
            </a:r>
            <a:r>
              <a:rPr lang="en-US" sz="2400" dirty="0"/>
              <a:t> University of the Pacific </a:t>
            </a:r>
            <a:br>
              <a:rPr lang="en-US" sz="2400" dirty="0"/>
            </a:br>
            <a:r>
              <a:rPr lang="en-US" sz="2400" dirty="0"/>
              <a:t>(She, her, Hers)</a:t>
            </a:r>
          </a:p>
          <a:p>
            <a:r>
              <a:rPr lang="en-US" sz="2400" dirty="0"/>
              <a:t>January 31, 2022</a:t>
            </a:r>
          </a:p>
        </p:txBody>
      </p:sp>
    </p:spTree>
    <p:extLst>
      <p:ext uri="{BB962C8B-B14F-4D97-AF65-F5344CB8AC3E}">
        <p14:creationId xmlns:p14="http://schemas.microsoft.com/office/powerpoint/2010/main" val="3210142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36A49-2566-48EF-88D6-F9DA2872E3BA}"/>
              </a:ext>
            </a:extLst>
          </p:cNvPr>
          <p:cNvSpPr>
            <a:spLocks noGrp="1"/>
          </p:cNvSpPr>
          <p:nvPr>
            <p:ph type="title"/>
          </p:nvPr>
        </p:nvSpPr>
        <p:spPr>
          <a:xfrm>
            <a:off x="685800" y="172197"/>
            <a:ext cx="10680290" cy="1293028"/>
          </a:xfrm>
        </p:spPr>
        <p:txBody>
          <a:bodyPr/>
          <a:lstStyle/>
          <a:p>
            <a:r>
              <a:rPr lang="en-US" dirty="0"/>
              <a:t>Syllabus example</a:t>
            </a:r>
          </a:p>
        </p:txBody>
      </p:sp>
      <p:sp>
        <p:nvSpPr>
          <p:cNvPr id="3" name="Content Placeholder 2">
            <a:extLst>
              <a:ext uri="{FF2B5EF4-FFF2-40B4-BE49-F238E27FC236}">
                <a16:creationId xmlns:a16="http://schemas.microsoft.com/office/drawing/2014/main" id="{5E1304F7-D216-484D-846D-1775AAF2C75C}"/>
              </a:ext>
            </a:extLst>
          </p:cNvPr>
          <p:cNvSpPr>
            <a:spLocks noGrp="1"/>
          </p:cNvSpPr>
          <p:nvPr>
            <p:ph idx="1"/>
          </p:nvPr>
        </p:nvSpPr>
        <p:spPr>
          <a:xfrm>
            <a:off x="248264" y="1597675"/>
            <a:ext cx="11695471" cy="5353664"/>
          </a:xfrm>
        </p:spPr>
        <p:txBody>
          <a:bodyPr>
            <a:noAutofit/>
          </a:bodyPr>
          <a:lstStyle/>
          <a:p>
            <a:pPr marL="0" marR="0">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Campus Reporting Contact Information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Title IX Coordinator: Elizabeth Trayner: </a:t>
            </a:r>
            <a:r>
              <a:rPr lang="en-US" sz="3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etrayner@pacific.edu</a:t>
            </a:r>
            <a:r>
              <a:rPr lang="en-US" sz="3200" dirty="0">
                <a:effectLst/>
                <a:latin typeface="Calibri" panose="020F0502020204030204" pitchFamily="34" charset="0"/>
                <a:ea typeface="Calibri" panose="020F0502020204030204" pitchFamily="34" charset="0"/>
                <a:cs typeface="Times New Roman" panose="02020603050405020304" pitchFamily="18" charset="0"/>
              </a:rPr>
              <a:t>; 209.946.7770 or 1.888.383.2765 (toll-free)</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Victim Advocate (3-City): 209.403.0250 *Confidential Reporting</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Stockton Campus Department of Public Safety: 209.946.2537</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Sacramento Campus Department of Public Safety: 916.739.7200</a:t>
            </a:r>
          </a:p>
          <a:p>
            <a:pPr marL="342900" marR="0" lvl="0" indent="-342900">
              <a:lnSpc>
                <a:spcPct val="107000"/>
              </a:lnSpc>
              <a:spcBef>
                <a:spcPts val="0"/>
              </a:spcBef>
              <a:spcAft>
                <a:spcPts val="80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San Francisco Campus Department of Public Safety: 415.929.6456</a:t>
            </a:r>
          </a:p>
          <a:p>
            <a:pPr marL="228600" marR="0" algn="ctr">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NOTE: Reporting to Public Safety is not the same as pressing charges against an offender.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6173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84B19-4386-4B6E-AF52-2F5E3E14D091}"/>
              </a:ext>
            </a:extLst>
          </p:cNvPr>
          <p:cNvSpPr>
            <a:spLocks noGrp="1"/>
          </p:cNvSpPr>
          <p:nvPr>
            <p:ph type="title"/>
          </p:nvPr>
        </p:nvSpPr>
        <p:spPr/>
        <p:txBody>
          <a:bodyPr/>
          <a:lstStyle/>
          <a:p>
            <a:r>
              <a:rPr lang="en-US" dirty="0"/>
              <a:t>Syllabus example for pronoun usage and names</a:t>
            </a:r>
          </a:p>
        </p:txBody>
      </p:sp>
      <p:sp>
        <p:nvSpPr>
          <p:cNvPr id="3" name="Content Placeholder 2">
            <a:extLst>
              <a:ext uri="{FF2B5EF4-FFF2-40B4-BE49-F238E27FC236}">
                <a16:creationId xmlns:a16="http://schemas.microsoft.com/office/drawing/2014/main" id="{0163BE6B-05DA-4159-8679-1B558AD770C3}"/>
              </a:ext>
            </a:extLst>
          </p:cNvPr>
          <p:cNvSpPr>
            <a:spLocks noGrp="1"/>
          </p:cNvSpPr>
          <p:nvPr>
            <p:ph idx="1"/>
          </p:nvPr>
        </p:nvSpPr>
        <p:spPr/>
        <p:txBody>
          <a:bodyPr>
            <a:normAutofit/>
          </a:bodyPr>
          <a:lstStyle/>
          <a:p>
            <a:pPr marL="0" indent="0">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Consistent with Pacific’s core values, Pacific is committed to providing a welcoming and safe environment for all genders. Students seeking to change their name used in their student record, please contact the Pride Resource Center at </a:t>
            </a:r>
            <a:r>
              <a:rPr lang="en-US" sz="3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pridecenter@pacific.edu</a:t>
            </a:r>
            <a:r>
              <a:rPr lang="en-US" sz="3200" dirty="0">
                <a:effectLst/>
                <a:latin typeface="Calibri" panose="020F0502020204030204" pitchFamily="34" charset="0"/>
                <a:ea typeface="Calibri" panose="020F0502020204030204" pitchFamily="34" charset="0"/>
                <a:cs typeface="Times New Roman" panose="02020603050405020304" pitchFamily="18" charset="0"/>
              </a:rPr>
              <a:t> or the Office of Title IX at </a:t>
            </a:r>
            <a:r>
              <a:rPr lang="en-US" sz="3200" dirty="0">
                <a:effectLst/>
                <a:latin typeface="Calibri" panose="020F0502020204030204" pitchFamily="34" charset="0"/>
                <a:ea typeface="Calibri" panose="020F0502020204030204" pitchFamily="34" charset="0"/>
                <a:cs typeface="Times New Roman" panose="02020603050405020304" pitchFamily="18" charset="0"/>
                <a:hlinkClick r:id="rId4"/>
              </a:rPr>
              <a:t>titleix@pacific.edu</a:t>
            </a:r>
            <a:r>
              <a:rPr lang="en-US" sz="3200" dirty="0">
                <a:latin typeface="Calibri" panose="020F050202020403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99740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48840-EF85-4ED4-ACC3-C75C52604E30}"/>
              </a:ext>
            </a:extLst>
          </p:cNvPr>
          <p:cNvSpPr>
            <a:spLocks noGrp="1"/>
          </p:cNvSpPr>
          <p:nvPr>
            <p:ph type="ctrTitle"/>
          </p:nvPr>
        </p:nvSpPr>
        <p:spPr/>
        <p:txBody>
          <a:bodyPr/>
          <a:lstStyle/>
          <a:p>
            <a:r>
              <a:rPr lang="en-US" dirty="0"/>
              <a:t>Case Updates </a:t>
            </a:r>
          </a:p>
        </p:txBody>
      </p:sp>
      <p:sp>
        <p:nvSpPr>
          <p:cNvPr id="3" name="Subtitle 2">
            <a:extLst>
              <a:ext uri="{FF2B5EF4-FFF2-40B4-BE49-F238E27FC236}">
                <a16:creationId xmlns:a16="http://schemas.microsoft.com/office/drawing/2014/main" id="{7A971991-E18C-4653-AF16-52796A39EBE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8484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3" descr="A row of white marble pillars">
            <a:extLst>
              <a:ext uri="{FF2B5EF4-FFF2-40B4-BE49-F238E27FC236}">
                <a16:creationId xmlns:a16="http://schemas.microsoft.com/office/drawing/2014/main" id="{E0D01D61-B287-48EF-BA86-9C77245E2396}"/>
              </a:ext>
            </a:extLst>
          </p:cNvPr>
          <p:cNvPicPr>
            <a:picLocks noChangeAspect="1"/>
          </p:cNvPicPr>
          <p:nvPr/>
        </p:nvPicPr>
        <p:blipFill rotWithShape="1">
          <a:blip r:embed="rId2">
            <a:alphaModFix amt="40000"/>
          </a:blip>
          <a:srcRect t="4897" b="12078"/>
          <a:stretch/>
        </p:blipFill>
        <p:spPr>
          <a:xfrm>
            <a:off x="20" y="0"/>
            <a:ext cx="12191980" cy="6857985"/>
          </a:xfrm>
          <a:prstGeom prst="rect">
            <a:avLst/>
          </a:prstGeom>
          <a:solidFill>
            <a:schemeClr val="tx1">
              <a:lumMod val="95000"/>
              <a:lumOff val="5000"/>
            </a:schemeClr>
          </a:solidFill>
        </p:spPr>
      </p:pic>
      <p:sp>
        <p:nvSpPr>
          <p:cNvPr id="2" name="Title 1">
            <a:extLst>
              <a:ext uri="{FF2B5EF4-FFF2-40B4-BE49-F238E27FC236}">
                <a16:creationId xmlns:a16="http://schemas.microsoft.com/office/drawing/2014/main" id="{3AA0586F-AC72-4851-B611-E30DA584FF1A}"/>
              </a:ext>
            </a:extLst>
          </p:cNvPr>
          <p:cNvSpPr>
            <a:spLocks noGrp="1"/>
          </p:cNvSpPr>
          <p:nvPr>
            <p:ph type="ctrTitle"/>
          </p:nvPr>
        </p:nvSpPr>
        <p:spPr>
          <a:xfrm>
            <a:off x="914400" y="5990578"/>
            <a:ext cx="7178722" cy="594978"/>
          </a:xfrm>
        </p:spPr>
        <p:txBody>
          <a:bodyPr anchor="b">
            <a:normAutofit fontScale="90000"/>
          </a:bodyPr>
          <a:lstStyle/>
          <a:p>
            <a:r>
              <a:rPr lang="en-US" dirty="0">
                <a:solidFill>
                  <a:srgbClr val="FF0000"/>
                </a:solidFill>
              </a:rPr>
              <a:t>Case Law Updates</a:t>
            </a:r>
          </a:p>
        </p:txBody>
      </p:sp>
      <p:sp>
        <p:nvSpPr>
          <p:cNvPr id="3" name="Subtitle 2">
            <a:extLst>
              <a:ext uri="{FF2B5EF4-FFF2-40B4-BE49-F238E27FC236}">
                <a16:creationId xmlns:a16="http://schemas.microsoft.com/office/drawing/2014/main" id="{B58C8BE5-2407-42FE-A452-0639B1A56E79}"/>
              </a:ext>
            </a:extLst>
          </p:cNvPr>
          <p:cNvSpPr>
            <a:spLocks noGrp="1"/>
          </p:cNvSpPr>
          <p:nvPr>
            <p:ph type="subTitle" idx="1"/>
          </p:nvPr>
        </p:nvSpPr>
        <p:spPr>
          <a:xfrm>
            <a:off x="914399" y="311089"/>
            <a:ext cx="10283869" cy="5203989"/>
          </a:xfrm>
        </p:spPr>
        <p:txBody>
          <a:bodyPr anchor="t">
            <a:normAutofit/>
          </a:bodyPr>
          <a:lstStyle/>
          <a:p>
            <a:r>
              <a:rPr lang="en-US" sz="3600" dirty="0">
                <a:solidFill>
                  <a:schemeClr val="bg1"/>
                </a:solidFill>
                <a:latin typeface="+mj-lt"/>
              </a:rPr>
              <a:t>Maxon v. Fuller Theological Seminary, (9th Cir. Dec. 13, 2021)</a:t>
            </a:r>
            <a:r>
              <a:rPr lang="en-US" b="0" cap="none" dirty="0">
                <a:solidFill>
                  <a:schemeClr val="bg1"/>
                </a:solidFill>
                <a:latin typeface="+mj-lt"/>
                <a:cs typeface="Arial" panose="020B0604020202020204" pitchFamily="34" charset="0"/>
              </a:rPr>
              <a:t> </a:t>
            </a:r>
          </a:p>
          <a:p>
            <a:endParaRPr lang="en-US" b="0" cap="none" dirty="0">
              <a:solidFill>
                <a:schemeClr val="bg1"/>
              </a:solidFill>
              <a:latin typeface="+mj-lt"/>
              <a:cs typeface="Arial" panose="020B0604020202020204" pitchFamily="34" charset="0"/>
            </a:endParaRPr>
          </a:p>
          <a:p>
            <a:pPr marL="285750" indent="-285750">
              <a:buFont typeface="Arial" panose="020B0604020202020204" pitchFamily="34" charset="0"/>
              <a:buChar char="•"/>
            </a:pPr>
            <a:r>
              <a:rPr lang="en-US" sz="2400" b="0" cap="none" dirty="0">
                <a:solidFill>
                  <a:schemeClr val="bg1"/>
                </a:solidFill>
                <a:latin typeface="+mj-lt"/>
                <a:cs typeface="Arial" panose="020B0604020202020204" pitchFamily="34" charset="0"/>
              </a:rPr>
              <a:t>Both of the plaintiffs were in same-sex marriages </a:t>
            </a:r>
          </a:p>
          <a:p>
            <a:pPr marL="285750" indent="-285750">
              <a:buFont typeface="Arial" panose="020B0604020202020204" pitchFamily="34" charset="0"/>
              <a:buChar char="•"/>
            </a:pPr>
            <a:r>
              <a:rPr lang="en-US" sz="2400" b="0" cap="none" dirty="0">
                <a:solidFill>
                  <a:schemeClr val="bg1"/>
                </a:solidFill>
                <a:latin typeface="+mj-lt"/>
                <a:cs typeface="Arial" panose="020B0604020202020204" pitchFamily="34" charset="0"/>
              </a:rPr>
              <a:t>Plaintiffs sued Fuller Theological Seminary after being dismissed from the institution </a:t>
            </a:r>
          </a:p>
          <a:p>
            <a:pPr marL="285750" indent="-285750">
              <a:buFont typeface="Arial" panose="020B0604020202020204" pitchFamily="34" charset="0"/>
              <a:buChar char="•"/>
            </a:pPr>
            <a:r>
              <a:rPr lang="en-US" sz="2400" b="0" cap="none" dirty="0">
                <a:solidFill>
                  <a:schemeClr val="bg1"/>
                </a:solidFill>
                <a:latin typeface="+mj-lt"/>
                <a:cs typeface="Arial" panose="020B0604020202020204" pitchFamily="34" charset="0"/>
              </a:rPr>
              <a:t>Fuller’s Sexual Standards state “sexual union must be reserved for marriage, which is the covenant union between one man and one woman” and outline that the expectation that all members of the school community abstain from what it holds to be unbiblical sexual practices.”</a:t>
            </a:r>
          </a:p>
          <a:p>
            <a:pPr marL="285750" indent="-285750">
              <a:buFont typeface="Arial" panose="020B0604020202020204" pitchFamily="34" charset="0"/>
              <a:buChar char="•"/>
            </a:pPr>
            <a:r>
              <a:rPr lang="en-US" sz="2400" b="0" cap="none" dirty="0">
                <a:solidFill>
                  <a:schemeClr val="bg1"/>
                </a:solidFill>
                <a:latin typeface="+mj-lt"/>
                <a:cs typeface="Arial" panose="020B0604020202020204" pitchFamily="34" charset="0"/>
              </a:rPr>
              <a:t>District court dismissed plaintiffs complaint – “religious exemption”</a:t>
            </a:r>
          </a:p>
          <a:p>
            <a:pPr marL="285750" indent="-285750">
              <a:buFont typeface="Arial" panose="020B0604020202020204" pitchFamily="34" charset="0"/>
              <a:buChar char="•"/>
            </a:pPr>
            <a:endParaRPr lang="en-US" b="0" cap="none" dirty="0">
              <a:solidFill>
                <a:schemeClr val="bg1"/>
              </a:solidFill>
              <a:latin typeface="Arial" panose="020B0604020202020204" pitchFamily="34" charset="0"/>
              <a:cs typeface="Arial" panose="020B0604020202020204" pitchFamily="34" charset="0"/>
            </a:endParaRPr>
          </a:p>
          <a:p>
            <a:endParaRPr lang="en-US" b="0" cap="none" dirty="0">
              <a:solidFill>
                <a:srgbClr val="FFFFFF"/>
              </a:solidFill>
              <a:latin typeface="Arial" panose="020B0604020202020204" pitchFamily="34" charset="0"/>
              <a:cs typeface="Arial" panose="020B0604020202020204" pitchFamily="34" charset="0"/>
            </a:endParaRPr>
          </a:p>
        </p:txBody>
      </p:sp>
      <p:pic>
        <p:nvPicPr>
          <p:cNvPr id="27" name="Picture 26" descr="A picture containing drawing&#10;&#10;Description automatically generated">
            <a:extLst>
              <a:ext uri="{FF2B5EF4-FFF2-40B4-BE49-F238E27FC236}">
                <a16:creationId xmlns:a16="http://schemas.microsoft.com/office/drawing/2014/main" id="{E033B447-505A-B641-A13C-8F71E5BB4DA6}"/>
              </a:ext>
            </a:extLst>
          </p:cNvPr>
          <p:cNvPicPr>
            <a:picLocks noChangeAspect="1"/>
          </p:cNvPicPr>
          <p:nvPr/>
        </p:nvPicPr>
        <p:blipFill>
          <a:blip r:embed="rId3" cstate="hqprint">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7486650" y="5733272"/>
            <a:ext cx="3943350" cy="1070475"/>
          </a:xfrm>
          <a:prstGeom prst="rect">
            <a:avLst/>
          </a:prstGeom>
        </p:spPr>
      </p:pic>
    </p:spTree>
    <p:extLst>
      <p:ext uri="{BB962C8B-B14F-4D97-AF65-F5344CB8AC3E}">
        <p14:creationId xmlns:p14="http://schemas.microsoft.com/office/powerpoint/2010/main" val="385387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3" descr="A row of white marble pillars">
            <a:extLst>
              <a:ext uri="{FF2B5EF4-FFF2-40B4-BE49-F238E27FC236}">
                <a16:creationId xmlns:a16="http://schemas.microsoft.com/office/drawing/2014/main" id="{E0D01D61-B287-48EF-BA86-9C77245E2396}"/>
              </a:ext>
            </a:extLst>
          </p:cNvPr>
          <p:cNvPicPr>
            <a:picLocks noChangeAspect="1"/>
          </p:cNvPicPr>
          <p:nvPr/>
        </p:nvPicPr>
        <p:blipFill rotWithShape="1">
          <a:blip r:embed="rId2">
            <a:alphaModFix amt="40000"/>
          </a:blip>
          <a:srcRect t="4897" b="12078"/>
          <a:stretch/>
        </p:blipFill>
        <p:spPr>
          <a:xfrm>
            <a:off x="20" y="0"/>
            <a:ext cx="12191980" cy="6857985"/>
          </a:xfrm>
          <a:prstGeom prst="rect">
            <a:avLst/>
          </a:prstGeom>
          <a:solidFill>
            <a:schemeClr val="tx1">
              <a:lumMod val="95000"/>
              <a:lumOff val="5000"/>
            </a:schemeClr>
          </a:solidFill>
        </p:spPr>
      </p:pic>
      <p:sp>
        <p:nvSpPr>
          <p:cNvPr id="2" name="Title 1">
            <a:extLst>
              <a:ext uri="{FF2B5EF4-FFF2-40B4-BE49-F238E27FC236}">
                <a16:creationId xmlns:a16="http://schemas.microsoft.com/office/drawing/2014/main" id="{3AA0586F-AC72-4851-B611-E30DA584FF1A}"/>
              </a:ext>
            </a:extLst>
          </p:cNvPr>
          <p:cNvSpPr>
            <a:spLocks noGrp="1"/>
          </p:cNvSpPr>
          <p:nvPr>
            <p:ph type="ctrTitle"/>
          </p:nvPr>
        </p:nvSpPr>
        <p:spPr>
          <a:xfrm>
            <a:off x="914400" y="5971020"/>
            <a:ext cx="7178722" cy="594978"/>
          </a:xfrm>
        </p:spPr>
        <p:txBody>
          <a:bodyPr anchor="b">
            <a:normAutofit fontScale="90000"/>
          </a:bodyPr>
          <a:lstStyle/>
          <a:p>
            <a:r>
              <a:rPr lang="en-US" dirty="0">
                <a:solidFill>
                  <a:srgbClr val="FF0000"/>
                </a:solidFill>
              </a:rPr>
              <a:t>Case Law Updates</a:t>
            </a:r>
          </a:p>
        </p:txBody>
      </p:sp>
      <p:sp>
        <p:nvSpPr>
          <p:cNvPr id="3" name="Subtitle 2">
            <a:extLst>
              <a:ext uri="{FF2B5EF4-FFF2-40B4-BE49-F238E27FC236}">
                <a16:creationId xmlns:a16="http://schemas.microsoft.com/office/drawing/2014/main" id="{B58C8BE5-2407-42FE-A452-0639B1A56E79}"/>
              </a:ext>
            </a:extLst>
          </p:cNvPr>
          <p:cNvSpPr>
            <a:spLocks noGrp="1"/>
          </p:cNvSpPr>
          <p:nvPr>
            <p:ph type="subTitle" idx="1"/>
          </p:nvPr>
        </p:nvSpPr>
        <p:spPr>
          <a:xfrm>
            <a:off x="914400" y="311089"/>
            <a:ext cx="10208830" cy="5203989"/>
          </a:xfrm>
        </p:spPr>
        <p:txBody>
          <a:bodyPr anchor="t">
            <a:normAutofit lnSpcReduction="10000"/>
          </a:bodyPr>
          <a:lstStyle/>
          <a:p>
            <a:r>
              <a:rPr lang="en-US" sz="3600" dirty="0">
                <a:solidFill>
                  <a:schemeClr val="bg1"/>
                </a:solidFill>
                <a:latin typeface="+mj-lt"/>
              </a:rPr>
              <a:t>Maxon v. Fuller Theological Seminary, (9th Cir. Dec. 13, 2021)</a:t>
            </a:r>
            <a:r>
              <a:rPr lang="en-US" sz="2800" b="0" cap="none" dirty="0">
                <a:solidFill>
                  <a:schemeClr val="bg1"/>
                </a:solidFill>
                <a:latin typeface="+mj-lt"/>
                <a:cs typeface="Arial" panose="020B0604020202020204" pitchFamily="34" charset="0"/>
              </a:rPr>
              <a:t> </a:t>
            </a:r>
          </a:p>
          <a:p>
            <a:endParaRPr lang="en-US" sz="2800" b="0" cap="none" dirty="0">
              <a:solidFill>
                <a:schemeClr val="bg1"/>
              </a:solidFill>
              <a:latin typeface="+mj-lt"/>
              <a:cs typeface="Arial" panose="020B0604020202020204" pitchFamily="34" charset="0"/>
            </a:endParaRPr>
          </a:p>
          <a:p>
            <a:pPr marL="285750" marR="0" lvl="0" indent="-285750" algn="l" defTabSz="914400" rtl="0" eaLnBrk="1" fontAlgn="auto" latinLnBrk="0" hangingPunct="1">
              <a:lnSpc>
                <a:spcPct val="130000"/>
              </a:lnSpc>
              <a:spcBef>
                <a:spcPts val="1000"/>
              </a:spcBef>
              <a:spcAft>
                <a:spcPts val="0"/>
              </a:spcAft>
              <a:buClrTx/>
              <a:buSzPct val="87000"/>
              <a:buFont typeface="Arial" panose="020B0604020202020204" pitchFamily="34" charset="0"/>
              <a:buChar char="•"/>
              <a:tabLst/>
              <a:defRPr/>
            </a:pPr>
            <a:r>
              <a:rPr kumimoji="0" lang="en-US" sz="2400" b="0" i="0" u="none" strike="noStrike" kern="1200" cap="none" spc="300" normalizeH="0" baseline="0" noProof="0" dirty="0">
                <a:ln>
                  <a:noFill/>
                </a:ln>
                <a:solidFill>
                  <a:schemeClr val="bg1"/>
                </a:solidFill>
                <a:effectLst/>
                <a:uLnTx/>
                <a:uFillTx/>
                <a:latin typeface="+mj-lt"/>
                <a:cs typeface="Arial" panose="020B0604020202020204" pitchFamily="34" charset="0"/>
              </a:rPr>
              <a:t>Plaintiffs made several arguments with respect to the T9 exemption to combat the religious exemption but were unsuccessful </a:t>
            </a:r>
            <a:endParaRPr lang="en-US" sz="2800" b="0" cap="none" dirty="0">
              <a:solidFill>
                <a:schemeClr val="bg1"/>
              </a:solidFill>
              <a:latin typeface="+mj-lt"/>
              <a:cs typeface="Arial" panose="020B0604020202020204" pitchFamily="34" charset="0"/>
            </a:endParaRPr>
          </a:p>
          <a:p>
            <a:pPr marL="285750" indent="-285750">
              <a:buFont typeface="Arial" panose="020B0604020202020204" pitchFamily="34" charset="0"/>
              <a:buChar char="•"/>
            </a:pPr>
            <a:r>
              <a:rPr lang="en-US" sz="2800" b="0" cap="none" dirty="0">
                <a:solidFill>
                  <a:schemeClr val="bg1"/>
                </a:solidFill>
                <a:latin typeface="+mj-lt"/>
                <a:cs typeface="Arial" panose="020B0604020202020204" pitchFamily="34" charset="0"/>
              </a:rPr>
              <a:t>Argument 1 – Fuller does not qualify for the religious exemption because it is controlled by its own board of trustees and not a distinct external organization </a:t>
            </a:r>
          </a:p>
          <a:p>
            <a:pPr marL="285750" indent="-285750">
              <a:buFont typeface="Arial" panose="020B0604020202020204" pitchFamily="34" charset="0"/>
              <a:buChar char="•"/>
            </a:pPr>
            <a:r>
              <a:rPr lang="en-US" sz="2800" b="0" cap="none" dirty="0">
                <a:solidFill>
                  <a:schemeClr val="bg1"/>
                </a:solidFill>
                <a:latin typeface="+mj-lt"/>
                <a:cs typeface="Arial" panose="020B0604020202020204" pitchFamily="34" charset="0"/>
              </a:rPr>
              <a:t>Response – this is not required and the T9 exemption encompasses those educational institutions controlled by their own “religiously affiliated board of trustees”</a:t>
            </a:r>
          </a:p>
          <a:p>
            <a:pPr marL="285750" indent="-285750">
              <a:buFont typeface="Arial" panose="020B0604020202020204" pitchFamily="34" charset="0"/>
              <a:buChar char="•"/>
            </a:pPr>
            <a:endParaRPr lang="en-US" sz="2800" b="0" cap="none" dirty="0">
              <a:solidFill>
                <a:schemeClr val="bg1"/>
              </a:solidFill>
              <a:latin typeface="+mj-lt"/>
              <a:cs typeface="Arial" panose="020B0604020202020204" pitchFamily="34" charset="0"/>
            </a:endParaRPr>
          </a:p>
          <a:p>
            <a:endParaRPr lang="en-US" b="0" cap="none" dirty="0">
              <a:solidFill>
                <a:srgbClr val="FFFFFF"/>
              </a:solidFill>
              <a:latin typeface="Arial" panose="020B0604020202020204" pitchFamily="34" charset="0"/>
              <a:cs typeface="Arial" panose="020B0604020202020204" pitchFamily="34" charset="0"/>
            </a:endParaRPr>
          </a:p>
        </p:txBody>
      </p:sp>
      <p:pic>
        <p:nvPicPr>
          <p:cNvPr id="27" name="Picture 26" descr="A picture containing drawing&#10;&#10;Description automatically generated">
            <a:extLst>
              <a:ext uri="{FF2B5EF4-FFF2-40B4-BE49-F238E27FC236}">
                <a16:creationId xmlns:a16="http://schemas.microsoft.com/office/drawing/2014/main" id="{E033B447-505A-B641-A13C-8F71E5BB4DA6}"/>
              </a:ext>
            </a:extLst>
          </p:cNvPr>
          <p:cNvPicPr>
            <a:picLocks noChangeAspect="1"/>
          </p:cNvPicPr>
          <p:nvPr/>
        </p:nvPicPr>
        <p:blipFill>
          <a:blip r:embed="rId3" cstate="hqprint">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7486650" y="5826167"/>
            <a:ext cx="3943350" cy="1070475"/>
          </a:xfrm>
          <a:prstGeom prst="rect">
            <a:avLst/>
          </a:prstGeom>
        </p:spPr>
      </p:pic>
    </p:spTree>
    <p:extLst>
      <p:ext uri="{BB962C8B-B14F-4D97-AF65-F5344CB8AC3E}">
        <p14:creationId xmlns:p14="http://schemas.microsoft.com/office/powerpoint/2010/main" val="110710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3" descr="A row of white marble pillars">
            <a:extLst>
              <a:ext uri="{FF2B5EF4-FFF2-40B4-BE49-F238E27FC236}">
                <a16:creationId xmlns:a16="http://schemas.microsoft.com/office/drawing/2014/main" id="{E0D01D61-B287-48EF-BA86-9C77245E2396}"/>
              </a:ext>
            </a:extLst>
          </p:cNvPr>
          <p:cNvPicPr>
            <a:picLocks noChangeAspect="1"/>
          </p:cNvPicPr>
          <p:nvPr/>
        </p:nvPicPr>
        <p:blipFill rotWithShape="1">
          <a:blip r:embed="rId2">
            <a:alphaModFix amt="40000"/>
          </a:blip>
          <a:srcRect t="4897" b="12078"/>
          <a:stretch/>
        </p:blipFill>
        <p:spPr>
          <a:xfrm>
            <a:off x="20" y="0"/>
            <a:ext cx="12191980" cy="6857985"/>
          </a:xfrm>
          <a:prstGeom prst="rect">
            <a:avLst/>
          </a:prstGeom>
          <a:solidFill>
            <a:schemeClr val="tx1">
              <a:lumMod val="95000"/>
              <a:lumOff val="5000"/>
            </a:schemeClr>
          </a:solidFill>
        </p:spPr>
      </p:pic>
      <p:sp>
        <p:nvSpPr>
          <p:cNvPr id="2" name="Title 1">
            <a:extLst>
              <a:ext uri="{FF2B5EF4-FFF2-40B4-BE49-F238E27FC236}">
                <a16:creationId xmlns:a16="http://schemas.microsoft.com/office/drawing/2014/main" id="{3AA0586F-AC72-4851-B611-E30DA584FF1A}"/>
              </a:ext>
            </a:extLst>
          </p:cNvPr>
          <p:cNvSpPr>
            <a:spLocks noGrp="1"/>
          </p:cNvSpPr>
          <p:nvPr>
            <p:ph type="ctrTitle"/>
          </p:nvPr>
        </p:nvSpPr>
        <p:spPr>
          <a:xfrm>
            <a:off x="914400" y="5990578"/>
            <a:ext cx="7178722" cy="594978"/>
          </a:xfrm>
        </p:spPr>
        <p:txBody>
          <a:bodyPr anchor="b">
            <a:normAutofit fontScale="90000"/>
          </a:bodyPr>
          <a:lstStyle/>
          <a:p>
            <a:r>
              <a:rPr lang="en-US" dirty="0">
                <a:solidFill>
                  <a:srgbClr val="FF0000"/>
                </a:solidFill>
              </a:rPr>
              <a:t>Case Law Updates</a:t>
            </a:r>
          </a:p>
        </p:txBody>
      </p:sp>
      <p:sp>
        <p:nvSpPr>
          <p:cNvPr id="3" name="Subtitle 2">
            <a:extLst>
              <a:ext uri="{FF2B5EF4-FFF2-40B4-BE49-F238E27FC236}">
                <a16:creationId xmlns:a16="http://schemas.microsoft.com/office/drawing/2014/main" id="{B58C8BE5-2407-42FE-A452-0639B1A56E79}"/>
              </a:ext>
            </a:extLst>
          </p:cNvPr>
          <p:cNvSpPr>
            <a:spLocks noGrp="1"/>
          </p:cNvSpPr>
          <p:nvPr>
            <p:ph type="subTitle" idx="1"/>
          </p:nvPr>
        </p:nvSpPr>
        <p:spPr>
          <a:xfrm>
            <a:off x="914400" y="311089"/>
            <a:ext cx="10208830" cy="5203989"/>
          </a:xfrm>
        </p:spPr>
        <p:txBody>
          <a:bodyPr anchor="t">
            <a:normAutofit fontScale="85000" lnSpcReduction="20000"/>
          </a:bodyPr>
          <a:lstStyle/>
          <a:p>
            <a:r>
              <a:rPr lang="en-US" sz="3900" dirty="0">
                <a:solidFill>
                  <a:schemeClr val="bg1"/>
                </a:solidFill>
                <a:latin typeface="+mj-lt"/>
              </a:rPr>
              <a:t>Maxon v. Fuller Theological Seminary, (9th Cir. Dec. 13, 2021)</a:t>
            </a:r>
            <a:r>
              <a:rPr lang="en-US" sz="3000" b="0" cap="none" dirty="0">
                <a:solidFill>
                  <a:schemeClr val="bg1"/>
                </a:solidFill>
                <a:latin typeface="+mj-lt"/>
                <a:cs typeface="Arial" panose="020B0604020202020204" pitchFamily="34" charset="0"/>
              </a:rPr>
              <a:t> </a:t>
            </a:r>
          </a:p>
          <a:p>
            <a:endParaRPr lang="en-US" sz="3000" b="0" cap="none" dirty="0">
              <a:solidFill>
                <a:schemeClr val="bg1"/>
              </a:solidFill>
              <a:latin typeface="+mj-lt"/>
              <a:cs typeface="Arial" panose="020B0604020202020204" pitchFamily="34" charset="0"/>
            </a:endParaRPr>
          </a:p>
          <a:p>
            <a:pPr marL="285750" marR="0" lvl="0" indent="-285750" algn="l" defTabSz="914400" rtl="0" eaLnBrk="1" fontAlgn="auto" latinLnBrk="0" hangingPunct="1">
              <a:lnSpc>
                <a:spcPct val="130000"/>
              </a:lnSpc>
              <a:spcBef>
                <a:spcPts val="1000"/>
              </a:spcBef>
              <a:spcAft>
                <a:spcPts val="0"/>
              </a:spcAft>
              <a:buClrTx/>
              <a:buSzPct val="87000"/>
              <a:buFont typeface="Arial" panose="020B0604020202020204" pitchFamily="34" charset="0"/>
              <a:buChar char="•"/>
              <a:tabLst/>
              <a:defRPr/>
            </a:pPr>
            <a:r>
              <a:rPr kumimoji="0" lang="en-US" sz="3000" b="0" i="0" u="none" strike="noStrike" kern="1200" cap="none" spc="300" normalizeH="0" baseline="0" noProof="0" dirty="0">
                <a:ln>
                  <a:noFill/>
                </a:ln>
                <a:solidFill>
                  <a:schemeClr val="bg1"/>
                </a:solidFill>
                <a:effectLst/>
                <a:uLnTx/>
                <a:uFillTx/>
                <a:latin typeface="+mj-lt"/>
                <a:ea typeface="+mn-ea"/>
                <a:cs typeface="Arial" panose="020B0604020202020204" pitchFamily="34" charset="0"/>
              </a:rPr>
              <a:t>Argument 2 – Fuller’s discriminatory actions toward Plaintiffs do not fall within the exemption </a:t>
            </a:r>
          </a:p>
          <a:p>
            <a:pPr marL="285750" marR="0" lvl="0" indent="-285750" algn="l" defTabSz="914400" rtl="0" eaLnBrk="1" fontAlgn="auto" latinLnBrk="0" hangingPunct="1">
              <a:lnSpc>
                <a:spcPct val="130000"/>
              </a:lnSpc>
              <a:spcBef>
                <a:spcPts val="1000"/>
              </a:spcBef>
              <a:spcAft>
                <a:spcPts val="0"/>
              </a:spcAft>
              <a:buClrTx/>
              <a:buSzPct val="87000"/>
              <a:buFont typeface="Arial" panose="020B0604020202020204" pitchFamily="34" charset="0"/>
              <a:buChar char="•"/>
              <a:tabLst/>
              <a:defRPr/>
            </a:pPr>
            <a:r>
              <a:rPr kumimoji="0" lang="en-US" sz="3000" b="0" i="0" u="none" strike="noStrike" kern="1200" cap="none" spc="300" normalizeH="0" baseline="0" noProof="0" dirty="0">
                <a:ln>
                  <a:noFill/>
                </a:ln>
                <a:solidFill>
                  <a:schemeClr val="bg1"/>
                </a:solidFill>
                <a:effectLst/>
                <a:uLnTx/>
                <a:uFillTx/>
                <a:latin typeface="+mj-lt"/>
                <a:cs typeface="Arial" panose="020B0604020202020204" pitchFamily="34" charset="0"/>
              </a:rPr>
              <a:t>Response – this argument fails because the purpose of the exemption is to shield Defendants “religiously motivated decisions.”</a:t>
            </a:r>
            <a:endParaRPr lang="en-US" sz="3000" b="0" cap="none" dirty="0">
              <a:solidFill>
                <a:schemeClr val="bg1"/>
              </a:solidFill>
              <a:latin typeface="+mj-lt"/>
              <a:cs typeface="Arial" panose="020B0604020202020204" pitchFamily="34" charset="0"/>
            </a:endParaRPr>
          </a:p>
          <a:p>
            <a:pPr marL="285750" indent="-285750">
              <a:buFont typeface="Arial" panose="020B0604020202020204" pitchFamily="34" charset="0"/>
              <a:buChar char="•"/>
            </a:pPr>
            <a:r>
              <a:rPr lang="en-US" sz="3000" b="0" cap="none" dirty="0">
                <a:solidFill>
                  <a:schemeClr val="bg1"/>
                </a:solidFill>
                <a:latin typeface="+mj-lt"/>
                <a:cs typeface="Arial" panose="020B0604020202020204" pitchFamily="34" charset="0"/>
              </a:rPr>
              <a:t>Argument 3 – Fuller did not provide written notice of their religious exemption to the DOE</a:t>
            </a:r>
          </a:p>
          <a:p>
            <a:pPr marL="285750" indent="-285750">
              <a:buFont typeface="Arial" panose="020B0604020202020204" pitchFamily="34" charset="0"/>
              <a:buChar char="•"/>
            </a:pPr>
            <a:r>
              <a:rPr lang="en-US" sz="3000" b="0" cap="none" dirty="0">
                <a:solidFill>
                  <a:schemeClr val="bg1"/>
                </a:solidFill>
                <a:latin typeface="+mj-lt"/>
                <a:cs typeface="Arial" panose="020B0604020202020204" pitchFamily="34" charset="0"/>
              </a:rPr>
              <a:t>Response – this is not required.</a:t>
            </a:r>
          </a:p>
          <a:p>
            <a:pPr marL="285750" indent="-285750">
              <a:buFont typeface="Arial" panose="020B0604020202020204" pitchFamily="34" charset="0"/>
              <a:buChar char="•"/>
            </a:pPr>
            <a:r>
              <a:rPr lang="en-US" sz="3000" b="0" cap="none" dirty="0">
                <a:solidFill>
                  <a:schemeClr val="bg1"/>
                </a:solidFill>
                <a:latin typeface="+mj-lt"/>
                <a:cs typeface="Arial" panose="020B0604020202020204" pitchFamily="34" charset="0"/>
              </a:rPr>
              <a:t>District court’s decision to dismiss is affirmed. </a:t>
            </a:r>
          </a:p>
          <a:p>
            <a:pPr marL="285750" indent="-285750">
              <a:buFont typeface="Arial" panose="020B0604020202020204" pitchFamily="34" charset="0"/>
              <a:buChar char="•"/>
            </a:pPr>
            <a:endParaRPr lang="en-US" b="0" cap="none" dirty="0">
              <a:solidFill>
                <a:srgbClr val="FFFFFF"/>
              </a:solidFill>
              <a:latin typeface="Arial" panose="020B0604020202020204" pitchFamily="34" charset="0"/>
              <a:cs typeface="Arial" panose="020B0604020202020204" pitchFamily="34" charset="0"/>
            </a:endParaRPr>
          </a:p>
          <a:p>
            <a:endParaRPr lang="en-US" b="0" cap="none" dirty="0">
              <a:solidFill>
                <a:srgbClr val="FFFFFF"/>
              </a:solidFill>
              <a:latin typeface="Arial" panose="020B0604020202020204" pitchFamily="34" charset="0"/>
              <a:cs typeface="Arial" panose="020B0604020202020204" pitchFamily="34" charset="0"/>
            </a:endParaRPr>
          </a:p>
        </p:txBody>
      </p:sp>
      <p:pic>
        <p:nvPicPr>
          <p:cNvPr id="27" name="Picture 26" descr="A picture containing drawing&#10;&#10;Description automatically generated">
            <a:extLst>
              <a:ext uri="{FF2B5EF4-FFF2-40B4-BE49-F238E27FC236}">
                <a16:creationId xmlns:a16="http://schemas.microsoft.com/office/drawing/2014/main" id="{E033B447-505A-B641-A13C-8F71E5BB4DA6}"/>
              </a:ext>
            </a:extLst>
          </p:cNvPr>
          <p:cNvPicPr>
            <a:picLocks noChangeAspect="1"/>
          </p:cNvPicPr>
          <p:nvPr/>
        </p:nvPicPr>
        <p:blipFill>
          <a:blip r:embed="rId3" cstate="hqprint">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7486650" y="5733272"/>
            <a:ext cx="3943350" cy="1070475"/>
          </a:xfrm>
          <a:prstGeom prst="rect">
            <a:avLst/>
          </a:prstGeom>
        </p:spPr>
      </p:pic>
    </p:spTree>
    <p:extLst>
      <p:ext uri="{BB962C8B-B14F-4D97-AF65-F5344CB8AC3E}">
        <p14:creationId xmlns:p14="http://schemas.microsoft.com/office/powerpoint/2010/main" val="342931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3" descr="A row of white marble pillars">
            <a:extLst>
              <a:ext uri="{FF2B5EF4-FFF2-40B4-BE49-F238E27FC236}">
                <a16:creationId xmlns:a16="http://schemas.microsoft.com/office/drawing/2014/main" id="{E0D01D61-B287-48EF-BA86-9C77245E2396}"/>
              </a:ext>
            </a:extLst>
          </p:cNvPr>
          <p:cNvPicPr>
            <a:picLocks noChangeAspect="1"/>
          </p:cNvPicPr>
          <p:nvPr/>
        </p:nvPicPr>
        <p:blipFill rotWithShape="1">
          <a:blip r:embed="rId2">
            <a:alphaModFix amt="40000"/>
          </a:blip>
          <a:srcRect t="4897" b="12078"/>
          <a:stretch/>
        </p:blipFill>
        <p:spPr>
          <a:xfrm>
            <a:off x="20" y="0"/>
            <a:ext cx="12191980" cy="6857985"/>
          </a:xfrm>
          <a:prstGeom prst="rect">
            <a:avLst/>
          </a:prstGeom>
          <a:solidFill>
            <a:schemeClr val="tx1">
              <a:lumMod val="95000"/>
              <a:lumOff val="5000"/>
            </a:schemeClr>
          </a:solidFill>
        </p:spPr>
      </p:pic>
      <p:sp>
        <p:nvSpPr>
          <p:cNvPr id="2" name="Title 1">
            <a:extLst>
              <a:ext uri="{FF2B5EF4-FFF2-40B4-BE49-F238E27FC236}">
                <a16:creationId xmlns:a16="http://schemas.microsoft.com/office/drawing/2014/main" id="{3AA0586F-AC72-4851-B611-E30DA584FF1A}"/>
              </a:ext>
            </a:extLst>
          </p:cNvPr>
          <p:cNvSpPr>
            <a:spLocks noGrp="1"/>
          </p:cNvSpPr>
          <p:nvPr>
            <p:ph type="ctrTitle"/>
          </p:nvPr>
        </p:nvSpPr>
        <p:spPr>
          <a:xfrm>
            <a:off x="914400" y="5990578"/>
            <a:ext cx="7178722" cy="594978"/>
          </a:xfrm>
        </p:spPr>
        <p:txBody>
          <a:bodyPr anchor="b">
            <a:normAutofit fontScale="90000"/>
          </a:bodyPr>
          <a:lstStyle/>
          <a:p>
            <a:r>
              <a:rPr lang="en-US" dirty="0">
                <a:solidFill>
                  <a:srgbClr val="FF0000"/>
                </a:solidFill>
              </a:rPr>
              <a:t>Case Law Updates</a:t>
            </a:r>
          </a:p>
        </p:txBody>
      </p:sp>
      <p:sp>
        <p:nvSpPr>
          <p:cNvPr id="3" name="Subtitle 2">
            <a:extLst>
              <a:ext uri="{FF2B5EF4-FFF2-40B4-BE49-F238E27FC236}">
                <a16:creationId xmlns:a16="http://schemas.microsoft.com/office/drawing/2014/main" id="{B58C8BE5-2407-42FE-A452-0639B1A56E79}"/>
              </a:ext>
            </a:extLst>
          </p:cNvPr>
          <p:cNvSpPr>
            <a:spLocks noGrp="1"/>
          </p:cNvSpPr>
          <p:nvPr>
            <p:ph type="subTitle" idx="1"/>
          </p:nvPr>
        </p:nvSpPr>
        <p:spPr>
          <a:xfrm>
            <a:off x="914400" y="311089"/>
            <a:ext cx="10208830" cy="5203989"/>
          </a:xfrm>
        </p:spPr>
        <p:txBody>
          <a:bodyPr anchor="t">
            <a:normAutofit lnSpcReduction="10000"/>
          </a:bodyPr>
          <a:lstStyle/>
          <a:p>
            <a:r>
              <a:rPr lang="en-US" sz="3600" dirty="0">
                <a:solidFill>
                  <a:schemeClr val="bg1"/>
                </a:solidFill>
                <a:latin typeface="+mj-lt"/>
              </a:rPr>
              <a:t>Brown v. Arizona (9th Cir. 2022)</a:t>
            </a:r>
          </a:p>
          <a:p>
            <a:endParaRPr lang="en-US" sz="2800" b="0" cap="none" dirty="0">
              <a:solidFill>
                <a:schemeClr val="bg1"/>
              </a:solidFill>
              <a:latin typeface="+mj-lt"/>
              <a:cs typeface="Arial" panose="020B0604020202020204" pitchFamily="34" charset="0"/>
            </a:endParaRPr>
          </a:p>
          <a:p>
            <a:pPr marL="285750" indent="-285750">
              <a:buFont typeface="Arial" panose="020B0604020202020204" pitchFamily="34" charset="0"/>
              <a:buChar char="•"/>
            </a:pPr>
            <a:r>
              <a:rPr lang="en-US" sz="2800" b="0" cap="none" dirty="0">
                <a:solidFill>
                  <a:schemeClr val="bg1"/>
                </a:solidFill>
                <a:latin typeface="+mj-lt"/>
                <a:cs typeface="Arial" panose="020B0604020202020204" pitchFamily="34" charset="0"/>
              </a:rPr>
              <a:t>Ms. Brown was physically assaulted by a U of A student, her former boyfriend, and a football player for the University. </a:t>
            </a:r>
          </a:p>
          <a:p>
            <a:pPr marL="285750" indent="-285750">
              <a:buFont typeface="Arial" panose="020B0604020202020204" pitchFamily="34" charset="0"/>
              <a:buChar char="•"/>
            </a:pPr>
            <a:r>
              <a:rPr lang="en-US" sz="2800" b="0" cap="none" dirty="0">
                <a:solidFill>
                  <a:schemeClr val="bg1"/>
                </a:solidFill>
                <a:latin typeface="+mj-lt"/>
                <a:cs typeface="Arial" panose="020B0604020202020204" pitchFamily="34" charset="0"/>
              </a:rPr>
              <a:t>The assault against Ms. Brown took place at the male student’s private off-campus apartment.</a:t>
            </a:r>
          </a:p>
          <a:p>
            <a:pPr marL="285750" indent="-285750">
              <a:buFont typeface="Arial" panose="020B0604020202020204" pitchFamily="34" charset="0"/>
              <a:buChar char="•"/>
            </a:pPr>
            <a:r>
              <a:rPr lang="en-US" sz="2800" b="0" cap="none" dirty="0">
                <a:solidFill>
                  <a:schemeClr val="bg1"/>
                </a:solidFill>
                <a:latin typeface="+mj-lt"/>
                <a:cs typeface="Arial" panose="020B0604020202020204" pitchFamily="34" charset="0"/>
              </a:rPr>
              <a:t>Prior to her assault, the male student had assaulted two other females on campus </a:t>
            </a:r>
          </a:p>
          <a:p>
            <a:pPr marL="285750" indent="-285750">
              <a:buFont typeface="Arial" panose="020B0604020202020204" pitchFamily="34" charset="0"/>
              <a:buChar char="•"/>
            </a:pPr>
            <a:r>
              <a:rPr lang="en-US" sz="2800" b="0" cap="none" dirty="0">
                <a:solidFill>
                  <a:schemeClr val="bg1"/>
                </a:solidFill>
                <a:latin typeface="+mj-lt"/>
                <a:cs typeface="Arial" panose="020B0604020202020204" pitchFamily="34" charset="0"/>
              </a:rPr>
              <a:t>Ms. Brown  sued the University claiming, among other things, that the University failed to adequately respond to the prior two assaults – which in turn led to her own.</a:t>
            </a:r>
          </a:p>
          <a:p>
            <a:endParaRPr lang="en-US" b="0" cap="none" dirty="0">
              <a:solidFill>
                <a:srgbClr val="FFFFFF"/>
              </a:solidFill>
              <a:latin typeface="Arial" panose="020B0604020202020204" pitchFamily="34" charset="0"/>
              <a:cs typeface="Arial" panose="020B0604020202020204" pitchFamily="34" charset="0"/>
            </a:endParaRPr>
          </a:p>
        </p:txBody>
      </p:sp>
      <p:pic>
        <p:nvPicPr>
          <p:cNvPr id="27" name="Picture 26" descr="A picture containing drawing&#10;&#10;Description automatically generated">
            <a:extLst>
              <a:ext uri="{FF2B5EF4-FFF2-40B4-BE49-F238E27FC236}">
                <a16:creationId xmlns:a16="http://schemas.microsoft.com/office/drawing/2014/main" id="{E033B447-505A-B641-A13C-8F71E5BB4DA6}"/>
              </a:ext>
            </a:extLst>
          </p:cNvPr>
          <p:cNvPicPr>
            <a:picLocks noChangeAspect="1"/>
          </p:cNvPicPr>
          <p:nvPr/>
        </p:nvPicPr>
        <p:blipFill>
          <a:blip r:embed="rId3" cstate="hqprint">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7486650" y="5733272"/>
            <a:ext cx="3943350" cy="1070475"/>
          </a:xfrm>
          <a:prstGeom prst="rect">
            <a:avLst/>
          </a:prstGeom>
        </p:spPr>
      </p:pic>
    </p:spTree>
    <p:extLst>
      <p:ext uri="{BB962C8B-B14F-4D97-AF65-F5344CB8AC3E}">
        <p14:creationId xmlns:p14="http://schemas.microsoft.com/office/powerpoint/2010/main" val="103832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3" descr="A row of white marble pillars">
            <a:extLst>
              <a:ext uri="{FF2B5EF4-FFF2-40B4-BE49-F238E27FC236}">
                <a16:creationId xmlns:a16="http://schemas.microsoft.com/office/drawing/2014/main" id="{E0D01D61-B287-48EF-BA86-9C77245E2396}"/>
              </a:ext>
            </a:extLst>
          </p:cNvPr>
          <p:cNvPicPr>
            <a:picLocks noChangeAspect="1"/>
          </p:cNvPicPr>
          <p:nvPr/>
        </p:nvPicPr>
        <p:blipFill rotWithShape="1">
          <a:blip r:embed="rId2">
            <a:alphaModFix amt="40000"/>
          </a:blip>
          <a:srcRect t="4897" b="12078"/>
          <a:stretch/>
        </p:blipFill>
        <p:spPr>
          <a:xfrm>
            <a:off x="20" y="0"/>
            <a:ext cx="12191980" cy="6857985"/>
          </a:xfrm>
          <a:prstGeom prst="rect">
            <a:avLst/>
          </a:prstGeom>
          <a:solidFill>
            <a:schemeClr val="tx1">
              <a:lumMod val="95000"/>
              <a:lumOff val="5000"/>
            </a:schemeClr>
          </a:solidFill>
        </p:spPr>
      </p:pic>
      <p:sp>
        <p:nvSpPr>
          <p:cNvPr id="2" name="Title 1">
            <a:extLst>
              <a:ext uri="{FF2B5EF4-FFF2-40B4-BE49-F238E27FC236}">
                <a16:creationId xmlns:a16="http://schemas.microsoft.com/office/drawing/2014/main" id="{3AA0586F-AC72-4851-B611-E30DA584FF1A}"/>
              </a:ext>
            </a:extLst>
          </p:cNvPr>
          <p:cNvSpPr>
            <a:spLocks noGrp="1"/>
          </p:cNvSpPr>
          <p:nvPr>
            <p:ph type="ctrTitle"/>
          </p:nvPr>
        </p:nvSpPr>
        <p:spPr>
          <a:xfrm>
            <a:off x="914400" y="5990578"/>
            <a:ext cx="7178722" cy="594978"/>
          </a:xfrm>
        </p:spPr>
        <p:txBody>
          <a:bodyPr anchor="b">
            <a:normAutofit fontScale="90000"/>
          </a:bodyPr>
          <a:lstStyle/>
          <a:p>
            <a:r>
              <a:rPr lang="en-US" dirty="0">
                <a:solidFill>
                  <a:srgbClr val="FF0000"/>
                </a:solidFill>
              </a:rPr>
              <a:t>Case Law Updates</a:t>
            </a:r>
          </a:p>
        </p:txBody>
      </p:sp>
      <p:sp>
        <p:nvSpPr>
          <p:cNvPr id="3" name="Subtitle 2">
            <a:extLst>
              <a:ext uri="{FF2B5EF4-FFF2-40B4-BE49-F238E27FC236}">
                <a16:creationId xmlns:a16="http://schemas.microsoft.com/office/drawing/2014/main" id="{B58C8BE5-2407-42FE-A452-0639B1A56E79}"/>
              </a:ext>
            </a:extLst>
          </p:cNvPr>
          <p:cNvSpPr>
            <a:spLocks noGrp="1"/>
          </p:cNvSpPr>
          <p:nvPr>
            <p:ph type="subTitle" idx="1"/>
          </p:nvPr>
        </p:nvSpPr>
        <p:spPr>
          <a:xfrm>
            <a:off x="914400" y="311089"/>
            <a:ext cx="10208830" cy="5203989"/>
          </a:xfrm>
        </p:spPr>
        <p:txBody>
          <a:bodyPr anchor="t">
            <a:normAutofit/>
          </a:bodyPr>
          <a:lstStyle/>
          <a:p>
            <a:r>
              <a:rPr lang="en-US" sz="3200" dirty="0">
                <a:solidFill>
                  <a:schemeClr val="bg1"/>
                </a:solidFill>
                <a:latin typeface="+mj-lt"/>
              </a:rPr>
              <a:t>Brown v. Arizona (9th Cir. 2022)</a:t>
            </a:r>
          </a:p>
          <a:p>
            <a:endParaRPr lang="en-US" sz="2400" b="0" cap="none" dirty="0">
              <a:solidFill>
                <a:schemeClr val="bg1"/>
              </a:solidFill>
              <a:latin typeface="+mj-lt"/>
              <a:cs typeface="Arial" panose="020B0604020202020204" pitchFamily="34" charset="0"/>
            </a:endParaRPr>
          </a:p>
          <a:p>
            <a:pPr marL="285750" indent="-285750">
              <a:buFont typeface="Arial" panose="020B0604020202020204" pitchFamily="34" charset="0"/>
              <a:buChar char="•"/>
            </a:pPr>
            <a:r>
              <a:rPr lang="en-US" sz="2400" b="0" cap="none" dirty="0">
                <a:solidFill>
                  <a:schemeClr val="bg1"/>
                </a:solidFill>
                <a:latin typeface="+mj-lt"/>
                <a:cs typeface="Arial" panose="020B0604020202020204" pitchFamily="34" charset="0"/>
              </a:rPr>
              <a:t>University filed a motion for summary judgment because the assault took place off-campus – District court granted and Brown appealed</a:t>
            </a:r>
          </a:p>
          <a:p>
            <a:pPr marL="285750" indent="-285750">
              <a:buFont typeface="Arial" panose="020B0604020202020204" pitchFamily="34" charset="0"/>
              <a:buChar char="•"/>
            </a:pPr>
            <a:r>
              <a:rPr lang="en-US" sz="2400" b="0" cap="none" dirty="0">
                <a:solidFill>
                  <a:schemeClr val="bg1"/>
                </a:solidFill>
                <a:latin typeface="+mj-lt"/>
                <a:cs typeface="Arial" panose="020B0604020202020204" pitchFamily="34" charset="0"/>
              </a:rPr>
              <a:t>Brown’s arguments: “University’s deliberate indifference toward the male student’s prior abuse gave him the opportunity to abuse her” </a:t>
            </a:r>
          </a:p>
          <a:p>
            <a:pPr marL="285750" indent="-285750">
              <a:buFont typeface="Arial" panose="020B0604020202020204" pitchFamily="34" charset="0"/>
              <a:buChar char="•"/>
            </a:pPr>
            <a:r>
              <a:rPr lang="en-US" sz="2400" b="0" cap="none" dirty="0">
                <a:solidFill>
                  <a:schemeClr val="bg1"/>
                </a:solidFill>
                <a:latin typeface="+mj-lt"/>
                <a:cs typeface="Arial" panose="020B0604020202020204" pitchFamily="34" charset="0"/>
              </a:rPr>
              <a:t>Court relied upon the below:</a:t>
            </a:r>
          </a:p>
          <a:p>
            <a:r>
              <a:rPr lang="en-US" sz="2400" b="0" cap="none" dirty="0">
                <a:solidFill>
                  <a:schemeClr val="bg1"/>
                </a:solidFill>
                <a:latin typeface="+mj-lt"/>
                <a:cs typeface="Arial" panose="020B0604020202020204" pitchFamily="34" charset="0"/>
              </a:rPr>
              <a:t>The Supreme Court has held that Title IX liability exists for student-on-student harassment where an educational institution "exercises substantial control over both the harasser and the context in which the known harassment occurs."</a:t>
            </a:r>
          </a:p>
        </p:txBody>
      </p:sp>
      <p:pic>
        <p:nvPicPr>
          <p:cNvPr id="27" name="Picture 26" descr="A picture containing drawing&#10;&#10;Description automatically generated">
            <a:extLst>
              <a:ext uri="{FF2B5EF4-FFF2-40B4-BE49-F238E27FC236}">
                <a16:creationId xmlns:a16="http://schemas.microsoft.com/office/drawing/2014/main" id="{E033B447-505A-B641-A13C-8F71E5BB4DA6}"/>
              </a:ext>
            </a:extLst>
          </p:cNvPr>
          <p:cNvPicPr>
            <a:picLocks noChangeAspect="1"/>
          </p:cNvPicPr>
          <p:nvPr/>
        </p:nvPicPr>
        <p:blipFill>
          <a:blip r:embed="rId3" cstate="hqprint">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7486650" y="5733272"/>
            <a:ext cx="3943350" cy="1070475"/>
          </a:xfrm>
          <a:prstGeom prst="rect">
            <a:avLst/>
          </a:prstGeom>
        </p:spPr>
      </p:pic>
    </p:spTree>
    <p:extLst>
      <p:ext uri="{BB962C8B-B14F-4D97-AF65-F5344CB8AC3E}">
        <p14:creationId xmlns:p14="http://schemas.microsoft.com/office/powerpoint/2010/main" val="208501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3" descr="A row of white marble pillars">
            <a:extLst>
              <a:ext uri="{FF2B5EF4-FFF2-40B4-BE49-F238E27FC236}">
                <a16:creationId xmlns:a16="http://schemas.microsoft.com/office/drawing/2014/main" id="{E0D01D61-B287-48EF-BA86-9C77245E2396}"/>
              </a:ext>
            </a:extLst>
          </p:cNvPr>
          <p:cNvPicPr>
            <a:picLocks noChangeAspect="1"/>
          </p:cNvPicPr>
          <p:nvPr/>
        </p:nvPicPr>
        <p:blipFill rotWithShape="1">
          <a:blip r:embed="rId2">
            <a:alphaModFix amt="40000"/>
          </a:blip>
          <a:srcRect t="4897" b="12078"/>
          <a:stretch/>
        </p:blipFill>
        <p:spPr>
          <a:xfrm>
            <a:off x="20" y="0"/>
            <a:ext cx="12191980" cy="6857985"/>
          </a:xfrm>
          <a:prstGeom prst="rect">
            <a:avLst/>
          </a:prstGeom>
          <a:solidFill>
            <a:schemeClr val="tx1">
              <a:lumMod val="95000"/>
              <a:lumOff val="5000"/>
            </a:schemeClr>
          </a:solidFill>
        </p:spPr>
      </p:pic>
      <p:sp>
        <p:nvSpPr>
          <p:cNvPr id="2" name="Title 1">
            <a:extLst>
              <a:ext uri="{FF2B5EF4-FFF2-40B4-BE49-F238E27FC236}">
                <a16:creationId xmlns:a16="http://schemas.microsoft.com/office/drawing/2014/main" id="{3AA0586F-AC72-4851-B611-E30DA584FF1A}"/>
              </a:ext>
            </a:extLst>
          </p:cNvPr>
          <p:cNvSpPr>
            <a:spLocks noGrp="1"/>
          </p:cNvSpPr>
          <p:nvPr>
            <p:ph type="ctrTitle"/>
          </p:nvPr>
        </p:nvSpPr>
        <p:spPr>
          <a:xfrm>
            <a:off x="914400" y="5990578"/>
            <a:ext cx="7178722" cy="594978"/>
          </a:xfrm>
        </p:spPr>
        <p:txBody>
          <a:bodyPr anchor="b">
            <a:normAutofit fontScale="90000"/>
          </a:bodyPr>
          <a:lstStyle/>
          <a:p>
            <a:r>
              <a:rPr lang="en-US" dirty="0">
                <a:solidFill>
                  <a:srgbClr val="FF0000"/>
                </a:solidFill>
              </a:rPr>
              <a:t>Case Law Updates</a:t>
            </a:r>
          </a:p>
        </p:txBody>
      </p:sp>
      <p:sp>
        <p:nvSpPr>
          <p:cNvPr id="3" name="Subtitle 2">
            <a:extLst>
              <a:ext uri="{FF2B5EF4-FFF2-40B4-BE49-F238E27FC236}">
                <a16:creationId xmlns:a16="http://schemas.microsoft.com/office/drawing/2014/main" id="{B58C8BE5-2407-42FE-A452-0639B1A56E79}"/>
              </a:ext>
            </a:extLst>
          </p:cNvPr>
          <p:cNvSpPr>
            <a:spLocks noGrp="1"/>
          </p:cNvSpPr>
          <p:nvPr>
            <p:ph type="subTitle" idx="1"/>
          </p:nvPr>
        </p:nvSpPr>
        <p:spPr>
          <a:xfrm>
            <a:off x="914400" y="311089"/>
            <a:ext cx="10208830" cy="5203989"/>
          </a:xfrm>
        </p:spPr>
        <p:txBody>
          <a:bodyPr anchor="t">
            <a:normAutofit/>
          </a:bodyPr>
          <a:lstStyle/>
          <a:p>
            <a:r>
              <a:rPr lang="en-US" sz="3200" dirty="0">
                <a:solidFill>
                  <a:schemeClr val="bg1"/>
                </a:solidFill>
                <a:latin typeface="+mj-lt"/>
              </a:rPr>
              <a:t>Brown v. Arizona (9th Cir. 2022)</a:t>
            </a:r>
            <a:endParaRPr lang="en-US" sz="2400" b="0" cap="none" dirty="0">
              <a:solidFill>
                <a:schemeClr val="bg1"/>
              </a:solidFill>
              <a:latin typeface="+mj-lt"/>
              <a:cs typeface="Arial" panose="020B0604020202020204" pitchFamily="34" charset="0"/>
            </a:endParaRPr>
          </a:p>
          <a:p>
            <a:pPr marL="285750" indent="-285750">
              <a:buFont typeface="Arial" panose="020B0604020202020204" pitchFamily="34" charset="0"/>
              <a:buChar char="•"/>
            </a:pPr>
            <a:r>
              <a:rPr lang="en-US" sz="2400" b="0" cap="none" dirty="0">
                <a:solidFill>
                  <a:schemeClr val="bg1"/>
                </a:solidFill>
                <a:latin typeface="+mj-lt"/>
                <a:cs typeface="Arial" panose="020B0604020202020204" pitchFamily="34" charset="0"/>
              </a:rPr>
              <a:t>The court found that prior case law requires Brown to prove the University controlled the context in which her abuse occurred-not just the context of Bradford's other assaults.</a:t>
            </a:r>
          </a:p>
          <a:p>
            <a:pPr marL="285750" indent="-285750">
              <a:buFont typeface="Arial" panose="020B0604020202020204" pitchFamily="34" charset="0"/>
              <a:buChar char="•"/>
            </a:pPr>
            <a:r>
              <a:rPr lang="en-US" sz="2400" b="0" cap="none" dirty="0">
                <a:solidFill>
                  <a:schemeClr val="bg1"/>
                </a:solidFill>
                <a:latin typeface="+mj-lt"/>
                <a:cs typeface="Arial" panose="020B0604020202020204" pitchFamily="34" charset="0"/>
              </a:rPr>
              <a:t>The court also stated “if this requirement is not met, the institution has not "expose[d] its students to harassment or cause[d] them to undergo [harassment] under the [institution]'s programs.”</a:t>
            </a:r>
          </a:p>
          <a:p>
            <a:pPr marL="285750" indent="-285750">
              <a:buFont typeface="Arial" panose="020B0604020202020204" pitchFamily="34" charset="0"/>
              <a:buChar char="•"/>
            </a:pPr>
            <a:r>
              <a:rPr lang="en-US" sz="2400" b="0" cap="none" dirty="0">
                <a:solidFill>
                  <a:schemeClr val="bg1"/>
                </a:solidFill>
                <a:latin typeface="+mj-lt"/>
                <a:cs typeface="Arial" panose="020B0604020202020204" pitchFamily="34" charset="0"/>
              </a:rPr>
              <a:t>Brown was not arguing that the University controlled the off-campus environment in which she was assaulted</a:t>
            </a:r>
          </a:p>
          <a:p>
            <a:pPr marL="285750" indent="-285750">
              <a:buFont typeface="Arial" panose="020B0604020202020204" pitchFamily="34" charset="0"/>
              <a:buChar char="•"/>
            </a:pPr>
            <a:r>
              <a:rPr lang="en-US" sz="2400" b="0" cap="none" dirty="0">
                <a:solidFill>
                  <a:schemeClr val="bg1"/>
                </a:solidFill>
                <a:latin typeface="+mj-lt"/>
                <a:cs typeface="Arial" panose="020B0604020202020204" pitchFamily="34" charset="0"/>
              </a:rPr>
              <a:t>Rather – that the University should be liable because it allowed the individual to remain a student after receiving various reports against him involving physical abuse </a:t>
            </a:r>
          </a:p>
          <a:p>
            <a:pPr marL="285750" indent="-285750">
              <a:buFont typeface="Arial" panose="020B0604020202020204" pitchFamily="34" charset="0"/>
              <a:buChar char="•"/>
            </a:pPr>
            <a:endParaRPr lang="en-US" b="0" cap="none" dirty="0">
              <a:solidFill>
                <a:srgbClr val="FFFFFF"/>
              </a:solidFill>
              <a:latin typeface="Arial" panose="020B0604020202020204" pitchFamily="34" charset="0"/>
              <a:cs typeface="Arial" panose="020B0604020202020204" pitchFamily="34" charset="0"/>
            </a:endParaRPr>
          </a:p>
        </p:txBody>
      </p:sp>
      <p:pic>
        <p:nvPicPr>
          <p:cNvPr id="27" name="Picture 26" descr="A picture containing drawing&#10;&#10;Description automatically generated">
            <a:extLst>
              <a:ext uri="{FF2B5EF4-FFF2-40B4-BE49-F238E27FC236}">
                <a16:creationId xmlns:a16="http://schemas.microsoft.com/office/drawing/2014/main" id="{E033B447-505A-B641-A13C-8F71E5BB4DA6}"/>
              </a:ext>
            </a:extLst>
          </p:cNvPr>
          <p:cNvPicPr>
            <a:picLocks noChangeAspect="1"/>
          </p:cNvPicPr>
          <p:nvPr/>
        </p:nvPicPr>
        <p:blipFill>
          <a:blip r:embed="rId3" cstate="hqprint">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7334250" y="5683168"/>
            <a:ext cx="3943350" cy="1070475"/>
          </a:xfrm>
          <a:prstGeom prst="rect">
            <a:avLst/>
          </a:prstGeom>
        </p:spPr>
      </p:pic>
    </p:spTree>
    <p:extLst>
      <p:ext uri="{BB962C8B-B14F-4D97-AF65-F5344CB8AC3E}">
        <p14:creationId xmlns:p14="http://schemas.microsoft.com/office/powerpoint/2010/main" val="315434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3" descr="A row of white marble pillars">
            <a:extLst>
              <a:ext uri="{FF2B5EF4-FFF2-40B4-BE49-F238E27FC236}">
                <a16:creationId xmlns:a16="http://schemas.microsoft.com/office/drawing/2014/main" id="{E0D01D61-B287-48EF-BA86-9C77245E2396}"/>
              </a:ext>
            </a:extLst>
          </p:cNvPr>
          <p:cNvPicPr>
            <a:picLocks noChangeAspect="1"/>
          </p:cNvPicPr>
          <p:nvPr/>
        </p:nvPicPr>
        <p:blipFill rotWithShape="1">
          <a:blip r:embed="rId2">
            <a:alphaModFix amt="40000"/>
          </a:blip>
          <a:srcRect t="4897" b="12078"/>
          <a:stretch/>
        </p:blipFill>
        <p:spPr>
          <a:xfrm>
            <a:off x="20" y="0"/>
            <a:ext cx="12191980" cy="6857985"/>
          </a:xfrm>
          <a:prstGeom prst="rect">
            <a:avLst/>
          </a:prstGeom>
          <a:solidFill>
            <a:schemeClr val="tx1">
              <a:lumMod val="95000"/>
              <a:lumOff val="5000"/>
            </a:schemeClr>
          </a:solidFill>
        </p:spPr>
      </p:pic>
      <p:sp>
        <p:nvSpPr>
          <p:cNvPr id="2" name="Title 1">
            <a:extLst>
              <a:ext uri="{FF2B5EF4-FFF2-40B4-BE49-F238E27FC236}">
                <a16:creationId xmlns:a16="http://schemas.microsoft.com/office/drawing/2014/main" id="{3AA0586F-AC72-4851-B611-E30DA584FF1A}"/>
              </a:ext>
            </a:extLst>
          </p:cNvPr>
          <p:cNvSpPr>
            <a:spLocks noGrp="1"/>
          </p:cNvSpPr>
          <p:nvPr>
            <p:ph type="ctrTitle"/>
          </p:nvPr>
        </p:nvSpPr>
        <p:spPr>
          <a:xfrm>
            <a:off x="914400" y="5990578"/>
            <a:ext cx="7178722" cy="594978"/>
          </a:xfrm>
        </p:spPr>
        <p:txBody>
          <a:bodyPr anchor="b">
            <a:normAutofit fontScale="90000"/>
          </a:bodyPr>
          <a:lstStyle/>
          <a:p>
            <a:r>
              <a:rPr lang="en-US" dirty="0">
                <a:solidFill>
                  <a:srgbClr val="FF0000"/>
                </a:solidFill>
              </a:rPr>
              <a:t>Case Law Updates</a:t>
            </a:r>
          </a:p>
        </p:txBody>
      </p:sp>
      <p:sp>
        <p:nvSpPr>
          <p:cNvPr id="3" name="Subtitle 2">
            <a:extLst>
              <a:ext uri="{FF2B5EF4-FFF2-40B4-BE49-F238E27FC236}">
                <a16:creationId xmlns:a16="http://schemas.microsoft.com/office/drawing/2014/main" id="{B58C8BE5-2407-42FE-A452-0639B1A56E79}"/>
              </a:ext>
            </a:extLst>
          </p:cNvPr>
          <p:cNvSpPr>
            <a:spLocks noGrp="1"/>
          </p:cNvSpPr>
          <p:nvPr>
            <p:ph type="subTitle" idx="1"/>
          </p:nvPr>
        </p:nvSpPr>
        <p:spPr>
          <a:xfrm>
            <a:off x="914400" y="311089"/>
            <a:ext cx="10208830" cy="5203989"/>
          </a:xfrm>
        </p:spPr>
        <p:txBody>
          <a:bodyPr anchor="t">
            <a:normAutofit/>
          </a:bodyPr>
          <a:lstStyle/>
          <a:p>
            <a:r>
              <a:rPr lang="en-US" sz="3600" dirty="0">
                <a:solidFill>
                  <a:schemeClr val="bg1"/>
                </a:solidFill>
                <a:latin typeface="+mj-lt"/>
              </a:rPr>
              <a:t>Brown v. Arizona (9th Cir. 2022)</a:t>
            </a:r>
          </a:p>
          <a:p>
            <a:endParaRPr lang="en-US" sz="2800" b="0" cap="none" dirty="0">
              <a:solidFill>
                <a:schemeClr val="bg1"/>
              </a:solidFill>
              <a:latin typeface="+mj-lt"/>
              <a:cs typeface="Arial" panose="020B0604020202020204" pitchFamily="34" charset="0"/>
            </a:endParaRPr>
          </a:p>
          <a:p>
            <a:pPr marL="285750" indent="-285750">
              <a:buFont typeface="Arial" panose="020B0604020202020204" pitchFamily="34" charset="0"/>
              <a:buChar char="•"/>
            </a:pPr>
            <a:r>
              <a:rPr lang="en-US" sz="2800" b="0" cap="none" dirty="0">
                <a:solidFill>
                  <a:schemeClr val="bg1"/>
                </a:solidFill>
                <a:latin typeface="+mj-lt"/>
                <a:cs typeface="Arial" panose="020B0604020202020204" pitchFamily="34" charset="0"/>
              </a:rPr>
              <a:t>Brown’s arguments were not persuasive. </a:t>
            </a:r>
          </a:p>
          <a:p>
            <a:pPr marL="285750" indent="-285750">
              <a:buFont typeface="Arial" panose="020B0604020202020204" pitchFamily="34" charset="0"/>
              <a:buChar char="•"/>
            </a:pPr>
            <a:r>
              <a:rPr lang="en-US" sz="2800" b="0" cap="none" dirty="0">
                <a:solidFill>
                  <a:schemeClr val="bg1"/>
                </a:solidFill>
                <a:latin typeface="+mj-lt"/>
                <a:cs typeface="Arial" panose="020B0604020202020204" pitchFamily="34" charset="0"/>
              </a:rPr>
              <a:t>It would be unreasonable to conclude that Title IX gives educational institutions adequate notice that accepting federal education funds imposes on them liability for what happens between students off campus, unconnected to any school event or activity. </a:t>
            </a:r>
          </a:p>
          <a:p>
            <a:pPr marL="285750" indent="-285750">
              <a:buFont typeface="Arial" panose="020B0604020202020204" pitchFamily="34" charset="0"/>
              <a:buChar char="•"/>
            </a:pPr>
            <a:r>
              <a:rPr lang="en-US" sz="2800" b="0" cap="none" dirty="0">
                <a:solidFill>
                  <a:schemeClr val="bg1"/>
                </a:solidFill>
                <a:latin typeface="+mj-lt"/>
                <a:cs typeface="Arial" panose="020B0604020202020204" pitchFamily="34" charset="0"/>
              </a:rPr>
              <a:t>Decision affirmed.</a:t>
            </a:r>
          </a:p>
          <a:p>
            <a:pPr marL="285750" indent="-285750">
              <a:buFont typeface="Arial" panose="020B0604020202020204" pitchFamily="34" charset="0"/>
              <a:buChar char="•"/>
            </a:pPr>
            <a:endParaRPr lang="en-US" b="0" cap="none" dirty="0">
              <a:solidFill>
                <a:srgbClr val="FFFFFF"/>
              </a:solidFill>
              <a:latin typeface="Arial" panose="020B0604020202020204" pitchFamily="34" charset="0"/>
              <a:cs typeface="Arial" panose="020B0604020202020204" pitchFamily="34" charset="0"/>
            </a:endParaRPr>
          </a:p>
        </p:txBody>
      </p:sp>
      <p:pic>
        <p:nvPicPr>
          <p:cNvPr id="27" name="Picture 26" descr="A picture containing drawing&#10;&#10;Description automatically generated">
            <a:extLst>
              <a:ext uri="{FF2B5EF4-FFF2-40B4-BE49-F238E27FC236}">
                <a16:creationId xmlns:a16="http://schemas.microsoft.com/office/drawing/2014/main" id="{E033B447-505A-B641-A13C-8F71E5BB4DA6}"/>
              </a:ext>
            </a:extLst>
          </p:cNvPr>
          <p:cNvPicPr>
            <a:picLocks noChangeAspect="1"/>
          </p:cNvPicPr>
          <p:nvPr/>
        </p:nvPicPr>
        <p:blipFill>
          <a:blip r:embed="rId3" cstate="hqprint">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7486650" y="5733272"/>
            <a:ext cx="3943350" cy="1070475"/>
          </a:xfrm>
          <a:prstGeom prst="rect">
            <a:avLst/>
          </a:prstGeom>
        </p:spPr>
      </p:pic>
    </p:spTree>
    <p:extLst>
      <p:ext uri="{BB962C8B-B14F-4D97-AF65-F5344CB8AC3E}">
        <p14:creationId xmlns:p14="http://schemas.microsoft.com/office/powerpoint/2010/main" val="2503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61807-9F7B-4204-AAD4-260A2C6F2EE1}"/>
              </a:ext>
            </a:extLst>
          </p:cNvPr>
          <p:cNvSpPr>
            <a:spLocks noGrp="1"/>
          </p:cNvSpPr>
          <p:nvPr>
            <p:ph type="title"/>
          </p:nvPr>
        </p:nvSpPr>
        <p:spPr/>
        <p:txBody>
          <a:bodyPr/>
          <a:lstStyle/>
          <a:p>
            <a:r>
              <a:rPr lang="en-US" dirty="0"/>
              <a:t>Discussion Items</a:t>
            </a:r>
          </a:p>
        </p:txBody>
      </p:sp>
      <p:sp>
        <p:nvSpPr>
          <p:cNvPr id="3" name="Content Placeholder 2">
            <a:extLst>
              <a:ext uri="{FF2B5EF4-FFF2-40B4-BE49-F238E27FC236}">
                <a16:creationId xmlns:a16="http://schemas.microsoft.com/office/drawing/2014/main" id="{1B1F202D-358F-4B58-8D8A-AF66EF66989E}"/>
              </a:ext>
            </a:extLst>
          </p:cNvPr>
          <p:cNvSpPr>
            <a:spLocks noGrp="1"/>
          </p:cNvSpPr>
          <p:nvPr>
            <p:ph idx="1"/>
          </p:nvPr>
        </p:nvSpPr>
        <p:spPr/>
        <p:txBody>
          <a:bodyPr>
            <a:normAutofit/>
          </a:bodyPr>
          <a:lstStyle/>
          <a:p>
            <a:r>
              <a:rPr lang="en-US" sz="3600" dirty="0"/>
              <a:t>CA SB 493</a:t>
            </a:r>
          </a:p>
          <a:p>
            <a:r>
              <a:rPr lang="en-US" sz="3600" dirty="0"/>
              <a:t>New NCAA Trans Student-Athlete Guidance</a:t>
            </a:r>
          </a:p>
          <a:p>
            <a:r>
              <a:rPr lang="en-US" sz="3600" dirty="0"/>
              <a:t>What else is on your mind?</a:t>
            </a:r>
          </a:p>
        </p:txBody>
      </p:sp>
    </p:spTree>
    <p:extLst>
      <p:ext uri="{BB962C8B-B14F-4D97-AF65-F5344CB8AC3E}">
        <p14:creationId xmlns:p14="http://schemas.microsoft.com/office/powerpoint/2010/main" val="2133375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48840-EF85-4ED4-ACC3-C75C52604E30}"/>
              </a:ext>
            </a:extLst>
          </p:cNvPr>
          <p:cNvSpPr>
            <a:spLocks noGrp="1"/>
          </p:cNvSpPr>
          <p:nvPr>
            <p:ph type="ctrTitle"/>
          </p:nvPr>
        </p:nvSpPr>
        <p:spPr/>
        <p:txBody>
          <a:bodyPr/>
          <a:lstStyle/>
          <a:p>
            <a:r>
              <a:rPr lang="en-US" dirty="0"/>
              <a:t>Case Studies </a:t>
            </a:r>
          </a:p>
        </p:txBody>
      </p:sp>
      <p:sp>
        <p:nvSpPr>
          <p:cNvPr id="3" name="Subtitle 2">
            <a:extLst>
              <a:ext uri="{FF2B5EF4-FFF2-40B4-BE49-F238E27FC236}">
                <a16:creationId xmlns:a16="http://schemas.microsoft.com/office/drawing/2014/main" id="{7A971991-E18C-4653-AF16-52796A39EBE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18873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AF9F9-3CC7-4EDE-B97B-0DEAC7A78BEE}"/>
              </a:ext>
            </a:extLst>
          </p:cNvPr>
          <p:cNvSpPr>
            <a:spLocks noGrp="1"/>
          </p:cNvSpPr>
          <p:nvPr>
            <p:ph type="title"/>
          </p:nvPr>
        </p:nvSpPr>
        <p:spPr>
          <a:xfrm>
            <a:off x="2451969" y="256784"/>
            <a:ext cx="9740031" cy="1293028"/>
          </a:xfrm>
        </p:spPr>
        <p:txBody>
          <a:bodyPr/>
          <a:lstStyle/>
          <a:p>
            <a:r>
              <a:rPr lang="en-US" dirty="0"/>
              <a:t>The Impact of Supportive Measures</a:t>
            </a:r>
          </a:p>
        </p:txBody>
      </p:sp>
      <p:sp>
        <p:nvSpPr>
          <p:cNvPr id="3" name="Content Placeholder 2">
            <a:extLst>
              <a:ext uri="{FF2B5EF4-FFF2-40B4-BE49-F238E27FC236}">
                <a16:creationId xmlns:a16="http://schemas.microsoft.com/office/drawing/2014/main" id="{54EC2964-37B3-44D2-9C7F-D4DD038F3AF8}"/>
              </a:ext>
            </a:extLst>
          </p:cNvPr>
          <p:cNvSpPr>
            <a:spLocks noGrp="1"/>
          </p:cNvSpPr>
          <p:nvPr>
            <p:ph idx="1"/>
          </p:nvPr>
        </p:nvSpPr>
        <p:spPr>
          <a:xfrm>
            <a:off x="685800" y="1402915"/>
            <a:ext cx="10820400" cy="5198301"/>
          </a:xfrm>
        </p:spPr>
        <p:txBody>
          <a:bodyPr>
            <a:normAutofit lnSpcReduction="10000"/>
          </a:bodyPr>
          <a:lstStyle/>
          <a:p>
            <a:pPr marL="0" indent="0">
              <a:buNone/>
            </a:pPr>
            <a:r>
              <a:rPr lang="en-US" sz="2800" dirty="0"/>
              <a:t>The Title IX Office receives a group of late reports of sexual violence that occurred early in the semester, or even before, but they were not reported until the students were already significantly behind/failing the course. The Title IX Coordinator goes back to the beginning of the semester trying to coordinate extensions, make-ups, extra credit opportunities to support the student.</a:t>
            </a:r>
          </a:p>
          <a:p>
            <a:pPr marL="0" indent="0">
              <a:buNone/>
            </a:pPr>
            <a:endParaRPr lang="en-US" sz="2800" dirty="0"/>
          </a:p>
          <a:p>
            <a:pPr marL="0" indent="0">
              <a:buNone/>
            </a:pPr>
            <a:r>
              <a:rPr lang="en-US" sz="2800" dirty="0"/>
              <a:t>Added to that, there have been some off-campus, non-Title IX events with students requesting escalating accommodations. For example, within the same class, first requesting an extension due to sickness, then a funeral, then COVID, and ultimately due to domestic violence.</a:t>
            </a:r>
          </a:p>
          <a:p>
            <a:pPr marL="0" indent="0">
              <a:buNone/>
            </a:pPr>
            <a:endParaRPr lang="en-US" sz="2800" dirty="0"/>
          </a:p>
        </p:txBody>
      </p:sp>
    </p:spTree>
    <p:extLst>
      <p:ext uri="{BB962C8B-B14F-4D97-AF65-F5344CB8AC3E}">
        <p14:creationId xmlns:p14="http://schemas.microsoft.com/office/powerpoint/2010/main" val="3105959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AF9F9-3CC7-4EDE-B97B-0DEAC7A78BEE}"/>
              </a:ext>
            </a:extLst>
          </p:cNvPr>
          <p:cNvSpPr>
            <a:spLocks noGrp="1"/>
          </p:cNvSpPr>
          <p:nvPr>
            <p:ph type="title"/>
          </p:nvPr>
        </p:nvSpPr>
        <p:spPr>
          <a:xfrm>
            <a:off x="2451969" y="256784"/>
            <a:ext cx="9740031" cy="1293028"/>
          </a:xfrm>
        </p:spPr>
        <p:txBody>
          <a:bodyPr/>
          <a:lstStyle/>
          <a:p>
            <a:r>
              <a:rPr lang="en-US" dirty="0"/>
              <a:t>The Impact of Supportive Measures</a:t>
            </a:r>
          </a:p>
        </p:txBody>
      </p:sp>
      <p:sp>
        <p:nvSpPr>
          <p:cNvPr id="3" name="Content Placeholder 2">
            <a:extLst>
              <a:ext uri="{FF2B5EF4-FFF2-40B4-BE49-F238E27FC236}">
                <a16:creationId xmlns:a16="http://schemas.microsoft.com/office/drawing/2014/main" id="{54EC2964-37B3-44D2-9C7F-D4DD038F3AF8}"/>
              </a:ext>
            </a:extLst>
          </p:cNvPr>
          <p:cNvSpPr>
            <a:spLocks noGrp="1"/>
          </p:cNvSpPr>
          <p:nvPr>
            <p:ph idx="1"/>
          </p:nvPr>
        </p:nvSpPr>
        <p:spPr>
          <a:xfrm>
            <a:off x="685800" y="1402915"/>
            <a:ext cx="10820400" cy="5198301"/>
          </a:xfrm>
        </p:spPr>
        <p:txBody>
          <a:bodyPr>
            <a:normAutofit fontScale="92500" lnSpcReduction="10000"/>
          </a:bodyPr>
          <a:lstStyle/>
          <a:p>
            <a:pPr marL="0" indent="0">
              <a:buNone/>
            </a:pPr>
            <a:r>
              <a:rPr lang="en-US" sz="2800" dirty="0"/>
              <a:t>The Title IX Office is also alerted to a group of students flagged by an outside vendor as demonstrating suspicious banking and identity practices associated with financial fraud. These same students are demanding accommodations related to sexual violence.</a:t>
            </a:r>
          </a:p>
          <a:p>
            <a:pPr marL="0" indent="0">
              <a:buNone/>
            </a:pPr>
            <a:endParaRPr lang="en-US" sz="2800" dirty="0"/>
          </a:p>
          <a:p>
            <a:pPr marL="0" indent="0">
              <a:buNone/>
            </a:pPr>
            <a:r>
              <a:rPr lang="en-US" sz="2800" dirty="0"/>
              <a:t>The campus practice to is be as trauma-informed as possible, and give students the benefit of the doubt and accommodate them. The purpose in doing so is to help elevate failing grades, which could assist them in obtaining additional financial aid they would lose but for the Title IX supportive measures.</a:t>
            </a:r>
          </a:p>
          <a:p>
            <a:pPr marL="0" indent="0">
              <a:buNone/>
            </a:pPr>
            <a:endParaRPr lang="en-US" sz="2800" dirty="0"/>
          </a:p>
          <a:p>
            <a:pPr marL="0" indent="0">
              <a:buNone/>
            </a:pPr>
            <a:r>
              <a:rPr lang="en-US" sz="2800" dirty="0"/>
              <a:t>What are the pros and cons of such an approach?</a:t>
            </a:r>
          </a:p>
        </p:txBody>
      </p:sp>
    </p:spTree>
    <p:extLst>
      <p:ext uri="{BB962C8B-B14F-4D97-AF65-F5344CB8AC3E}">
        <p14:creationId xmlns:p14="http://schemas.microsoft.com/office/powerpoint/2010/main" val="4081944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35098-7D57-45F5-9E44-CB738C11577F}"/>
              </a:ext>
            </a:extLst>
          </p:cNvPr>
          <p:cNvSpPr>
            <a:spLocks noGrp="1"/>
          </p:cNvSpPr>
          <p:nvPr>
            <p:ph type="title"/>
          </p:nvPr>
        </p:nvSpPr>
        <p:spPr/>
        <p:txBody>
          <a:bodyPr/>
          <a:lstStyle/>
          <a:p>
            <a:r>
              <a:rPr lang="en-US" dirty="0"/>
              <a:t>Just a Dream</a:t>
            </a:r>
          </a:p>
        </p:txBody>
      </p:sp>
      <p:sp>
        <p:nvSpPr>
          <p:cNvPr id="3" name="Content Placeholder 2">
            <a:extLst>
              <a:ext uri="{FF2B5EF4-FFF2-40B4-BE49-F238E27FC236}">
                <a16:creationId xmlns:a16="http://schemas.microsoft.com/office/drawing/2014/main" id="{49756F75-B69C-45FE-8FB7-0612B974CCDB}"/>
              </a:ext>
            </a:extLst>
          </p:cNvPr>
          <p:cNvSpPr>
            <a:spLocks noGrp="1"/>
          </p:cNvSpPr>
          <p:nvPr>
            <p:ph idx="1"/>
          </p:nvPr>
        </p:nvSpPr>
        <p:spPr>
          <a:xfrm>
            <a:off x="685800" y="2194560"/>
            <a:ext cx="10820400" cy="4370013"/>
          </a:xfrm>
        </p:spPr>
        <p:txBody>
          <a:bodyPr>
            <a:normAutofit fontScale="92500" lnSpcReduction="10000"/>
          </a:bodyPr>
          <a:lstStyle/>
          <a:p>
            <a:r>
              <a:rPr lang="en-US" dirty="0"/>
              <a:t>A student comes in and reports that they have been sexually assaulted by another student in their on campus residence hall. After speaking with the Title IX Coordinator, the Complainant files a formal complaint.</a:t>
            </a:r>
          </a:p>
          <a:p>
            <a:r>
              <a:rPr lang="en-US" dirty="0"/>
              <a:t>The Title IX Coordinator sends out a Notice of Investigation to the Parties and launches an investigation.</a:t>
            </a:r>
          </a:p>
          <a:p>
            <a:r>
              <a:rPr lang="en-US" dirty="0"/>
              <a:t>The investigators speak with the Complainant and schedule a follow up meeting after speaking with the first two witnesses in order to make sense of some of the conflicting information they are beginning to hear.</a:t>
            </a:r>
          </a:p>
          <a:p>
            <a:r>
              <a:rPr lang="en-US" dirty="0"/>
              <a:t>During the second meeting with the Complaint, they state that they no longer want to participate in the investigation. They mention that maybe it didn’t happen and it was just a very vivid dream.</a:t>
            </a:r>
          </a:p>
          <a:p>
            <a:r>
              <a:rPr lang="en-US" dirty="0"/>
              <a:t>What would you do if you were the investigator?</a:t>
            </a:r>
          </a:p>
          <a:p>
            <a:r>
              <a:rPr lang="en-US" dirty="0"/>
              <a:t>What would you do if the investigators brought this information to you as the Title IX Coordinator?</a:t>
            </a:r>
          </a:p>
        </p:txBody>
      </p:sp>
    </p:spTree>
    <p:extLst>
      <p:ext uri="{BB962C8B-B14F-4D97-AF65-F5344CB8AC3E}">
        <p14:creationId xmlns:p14="http://schemas.microsoft.com/office/powerpoint/2010/main" val="2486508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35098-7D57-45F5-9E44-CB738C11577F}"/>
              </a:ext>
            </a:extLst>
          </p:cNvPr>
          <p:cNvSpPr>
            <a:spLocks noGrp="1"/>
          </p:cNvSpPr>
          <p:nvPr>
            <p:ph type="title"/>
          </p:nvPr>
        </p:nvSpPr>
        <p:spPr/>
        <p:txBody>
          <a:bodyPr/>
          <a:lstStyle/>
          <a:p>
            <a:r>
              <a:rPr lang="en-US" dirty="0"/>
              <a:t>Just a Dream</a:t>
            </a:r>
          </a:p>
        </p:txBody>
      </p:sp>
      <p:sp>
        <p:nvSpPr>
          <p:cNvPr id="3" name="Content Placeholder 2">
            <a:extLst>
              <a:ext uri="{FF2B5EF4-FFF2-40B4-BE49-F238E27FC236}">
                <a16:creationId xmlns:a16="http://schemas.microsoft.com/office/drawing/2014/main" id="{49756F75-B69C-45FE-8FB7-0612B974CCDB}"/>
              </a:ext>
            </a:extLst>
          </p:cNvPr>
          <p:cNvSpPr>
            <a:spLocks noGrp="1"/>
          </p:cNvSpPr>
          <p:nvPr>
            <p:ph idx="1"/>
          </p:nvPr>
        </p:nvSpPr>
        <p:spPr>
          <a:xfrm>
            <a:off x="685800" y="2194560"/>
            <a:ext cx="10820400" cy="4370013"/>
          </a:xfrm>
        </p:spPr>
        <p:txBody>
          <a:bodyPr>
            <a:normAutofit/>
          </a:bodyPr>
          <a:lstStyle/>
          <a:p>
            <a:r>
              <a:rPr lang="en-US" dirty="0"/>
              <a:t>The Title IX Coordinator makes the determination to dismiss the case in light of the totality of the information they received.</a:t>
            </a:r>
          </a:p>
          <a:p>
            <a:r>
              <a:rPr lang="en-US" dirty="0"/>
              <a:t>Once the Respondent receives the letter of dismissal they contact the Title IX Coordinator to state that they would like to file a claim against the original Complainant for False Reporting.</a:t>
            </a:r>
          </a:p>
          <a:p>
            <a:r>
              <a:rPr lang="en-US" dirty="0"/>
              <a:t>What would you do?</a:t>
            </a:r>
          </a:p>
        </p:txBody>
      </p:sp>
    </p:spTree>
    <p:extLst>
      <p:ext uri="{BB962C8B-B14F-4D97-AF65-F5344CB8AC3E}">
        <p14:creationId xmlns:p14="http://schemas.microsoft.com/office/powerpoint/2010/main" val="1056371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DD4A5-3139-4222-923C-2001A5025A97}"/>
              </a:ext>
            </a:extLst>
          </p:cNvPr>
          <p:cNvSpPr>
            <a:spLocks noGrp="1"/>
          </p:cNvSpPr>
          <p:nvPr>
            <p:ph type="title"/>
          </p:nvPr>
        </p:nvSpPr>
        <p:spPr/>
        <p:txBody>
          <a:bodyPr/>
          <a:lstStyle/>
          <a:p>
            <a:r>
              <a:rPr lang="en-US" dirty="0"/>
              <a:t>Faculty Chair</a:t>
            </a:r>
          </a:p>
        </p:txBody>
      </p:sp>
      <p:sp>
        <p:nvSpPr>
          <p:cNvPr id="3" name="Content Placeholder 2">
            <a:extLst>
              <a:ext uri="{FF2B5EF4-FFF2-40B4-BE49-F238E27FC236}">
                <a16:creationId xmlns:a16="http://schemas.microsoft.com/office/drawing/2014/main" id="{17B838A2-BD12-40B9-AABE-3803D4C2886F}"/>
              </a:ext>
            </a:extLst>
          </p:cNvPr>
          <p:cNvSpPr>
            <a:spLocks noGrp="1"/>
          </p:cNvSpPr>
          <p:nvPr>
            <p:ph idx="1"/>
          </p:nvPr>
        </p:nvSpPr>
        <p:spPr>
          <a:xfrm>
            <a:off x="685800" y="2194560"/>
            <a:ext cx="10820400" cy="4356365"/>
          </a:xfrm>
        </p:spPr>
        <p:txBody>
          <a:bodyPr>
            <a:normAutofit fontScale="92500"/>
          </a:bodyPr>
          <a:lstStyle/>
          <a:p>
            <a:r>
              <a:rPr lang="en-US" dirty="0"/>
              <a:t>Dr. Madrigal is the current Chair of the Science Department. Dr. Sullivan served as Chair from 2011-2021.</a:t>
            </a:r>
          </a:p>
          <a:p>
            <a:r>
              <a:rPr lang="en-US" dirty="0"/>
              <a:t>Dr. Madrigal reports that she has experienced a long pattern of sexual harassment by Dr. Sullivan dating back to the time when she first interviewed for a position at the university. She is one of two female faculty members in the department.</a:t>
            </a:r>
          </a:p>
          <a:p>
            <a:r>
              <a:rPr lang="en-US" dirty="0"/>
              <a:t>During the interview process she was asked if she was planning to have children because it was a small department and taking leave would be a burden to the rest of the faculty. She was further told that, if she decided to have children, it would be best if she had them during the summer so that the teaching schedule wouldn’t be impacted.</a:t>
            </a:r>
          </a:p>
          <a:p>
            <a:r>
              <a:rPr lang="en-US" dirty="0"/>
              <a:t>After she arrived on campus Dr. Madrigal was invited to a dinner party at Dr. Sullivan’s. She was eager to interact with the other faculty members in a more informal setting but, when she arrived she found that she was relegated to serving the other guests and cleaning up. </a:t>
            </a:r>
          </a:p>
        </p:txBody>
      </p:sp>
    </p:spTree>
    <p:extLst>
      <p:ext uri="{BB962C8B-B14F-4D97-AF65-F5344CB8AC3E}">
        <p14:creationId xmlns:p14="http://schemas.microsoft.com/office/powerpoint/2010/main" val="3089111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2F12F-AFE9-4537-9CA8-C23CCD5F88E2}"/>
              </a:ext>
            </a:extLst>
          </p:cNvPr>
          <p:cNvSpPr>
            <a:spLocks noGrp="1"/>
          </p:cNvSpPr>
          <p:nvPr>
            <p:ph type="title"/>
          </p:nvPr>
        </p:nvSpPr>
        <p:spPr/>
        <p:txBody>
          <a:bodyPr/>
          <a:lstStyle/>
          <a:p>
            <a:r>
              <a:rPr lang="en-US" dirty="0"/>
              <a:t>Faculty Chair</a:t>
            </a:r>
          </a:p>
        </p:txBody>
      </p:sp>
      <p:sp>
        <p:nvSpPr>
          <p:cNvPr id="3" name="Content Placeholder 2">
            <a:extLst>
              <a:ext uri="{FF2B5EF4-FFF2-40B4-BE49-F238E27FC236}">
                <a16:creationId xmlns:a16="http://schemas.microsoft.com/office/drawing/2014/main" id="{130C846D-E21B-4F98-8AC3-8C63BD228E2E}"/>
              </a:ext>
            </a:extLst>
          </p:cNvPr>
          <p:cNvSpPr>
            <a:spLocks noGrp="1"/>
          </p:cNvSpPr>
          <p:nvPr>
            <p:ph idx="1"/>
          </p:nvPr>
        </p:nvSpPr>
        <p:spPr/>
        <p:txBody>
          <a:bodyPr/>
          <a:lstStyle/>
          <a:p>
            <a:r>
              <a:rPr lang="en-US" dirty="0"/>
              <a:t>Dr. Madrigal shared several similar stories of what occurred over the course of her first 10 years at the university.</a:t>
            </a:r>
          </a:p>
          <a:p>
            <a:r>
              <a:rPr lang="en-US" dirty="0"/>
              <a:t>When she was appointed as Chair, she thought things would change. However, now Dr. Sullivan is badmouthing her behind her back with the other faculty in the department and has been undermining her authority.</a:t>
            </a:r>
          </a:p>
          <a:p>
            <a:r>
              <a:rPr lang="en-US" dirty="0"/>
              <a:t>She has not reported anything to the university previously. She’s not sure what she wants to do but she wants the harassment to stop.</a:t>
            </a:r>
          </a:p>
          <a:p>
            <a:r>
              <a:rPr lang="en-US" dirty="0"/>
              <a:t>What would be your approach?</a:t>
            </a:r>
          </a:p>
        </p:txBody>
      </p:sp>
    </p:spTree>
    <p:extLst>
      <p:ext uri="{BB962C8B-B14F-4D97-AF65-F5344CB8AC3E}">
        <p14:creationId xmlns:p14="http://schemas.microsoft.com/office/powerpoint/2010/main" val="1637133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164AB-E6D8-42B4-B65D-E1D6A46D0FAE}"/>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2F517E98-3E2C-4CDE-A2DF-E023353ED6AA}"/>
              </a:ext>
            </a:extLst>
          </p:cNvPr>
          <p:cNvSpPr>
            <a:spLocks noGrp="1"/>
          </p:cNvSpPr>
          <p:nvPr>
            <p:ph idx="1"/>
          </p:nvPr>
        </p:nvSpPr>
        <p:spPr/>
        <p:txBody>
          <a:bodyPr/>
          <a:lstStyle/>
          <a:p>
            <a:r>
              <a:rPr lang="en-US" dirty="0"/>
              <a:t>Huang, B. (2016). </a:t>
            </a:r>
            <a:r>
              <a:rPr lang="en-US" i="1" dirty="0"/>
              <a:t>Gender bias faced by girls and what we can do: One student’s perspective and appended information from the center. </a:t>
            </a:r>
            <a:r>
              <a:rPr lang="en-US" dirty="0">
                <a:hlinkClick r:id="rId2"/>
              </a:rPr>
              <a:t>http://smhp.psych.ucla.edu/pdfdocs/genderbias.pdf</a:t>
            </a:r>
            <a:endParaRPr lang="en-US" dirty="0"/>
          </a:p>
          <a:p>
            <a:r>
              <a:rPr lang="en-US" dirty="0"/>
              <a:t>The University of Arizona Commission on the Status of Women. </a:t>
            </a:r>
            <a:r>
              <a:rPr lang="en-US" i="1" dirty="0"/>
              <a:t>Avoiding gender bias in reference writing. </a:t>
            </a:r>
            <a:r>
              <a:rPr lang="en-US" dirty="0">
                <a:hlinkClick r:id="rId3"/>
              </a:rPr>
              <a:t>https://csw.arizona.edu/sites/default/files/avoiding_gender_bias_in_letter_of_reference_writing.pdf</a:t>
            </a:r>
            <a:endParaRPr lang="en-US" dirty="0"/>
          </a:p>
          <a:p>
            <a:endParaRPr lang="en-US" dirty="0"/>
          </a:p>
        </p:txBody>
      </p:sp>
    </p:spTree>
    <p:extLst>
      <p:ext uri="{BB962C8B-B14F-4D97-AF65-F5344CB8AC3E}">
        <p14:creationId xmlns:p14="http://schemas.microsoft.com/office/powerpoint/2010/main" val="1474411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lstStyle/>
          <a:p>
            <a:r>
              <a:rPr lang="en-US" dirty="0"/>
              <a:t>These materials and all discussions of these materials are for instructional purposes only and do not constitute legal advice. If you need legal advice, you should contact your attorney.</a:t>
            </a:r>
          </a:p>
          <a:p>
            <a:r>
              <a:rPr lang="en-US" dirty="0"/>
              <a:t>All attendees at the January 31, 2022 virtual meeting of the Northern California Title IX Administrators Network are hereby granted permission to post a copy of these materials to their institution’s website solely for purposes of compliance with 34 CFR §106.45(b)(10)(</a:t>
            </a:r>
            <a:r>
              <a:rPr lang="en-US" dirty="0" err="1"/>
              <a:t>i</a:t>
            </a:r>
            <a:r>
              <a:rPr lang="en-US" dirty="0"/>
              <a:t>)(D). These materials are not intended to be used by anyone for their own training purposes. Use of this material for proprietary reasons is strictly prohibited.</a:t>
            </a:r>
          </a:p>
        </p:txBody>
      </p:sp>
    </p:spTree>
    <p:extLst>
      <p:ext uri="{BB962C8B-B14F-4D97-AF65-F5344CB8AC3E}">
        <p14:creationId xmlns:p14="http://schemas.microsoft.com/office/powerpoint/2010/main" val="1797938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48840-EF85-4ED4-ACC3-C75C52604E30}"/>
              </a:ext>
            </a:extLst>
          </p:cNvPr>
          <p:cNvSpPr>
            <a:spLocks noGrp="1"/>
          </p:cNvSpPr>
          <p:nvPr>
            <p:ph type="ctrTitle"/>
          </p:nvPr>
        </p:nvSpPr>
        <p:spPr/>
        <p:txBody>
          <a:bodyPr>
            <a:normAutofit fontScale="90000"/>
          </a:bodyPr>
          <a:lstStyle/>
          <a:p>
            <a:r>
              <a:rPr lang="en-US" dirty="0"/>
              <a:t>Gender Discrimination in the classroom</a:t>
            </a:r>
          </a:p>
        </p:txBody>
      </p:sp>
      <p:sp>
        <p:nvSpPr>
          <p:cNvPr id="3" name="Subtitle 2">
            <a:extLst>
              <a:ext uri="{FF2B5EF4-FFF2-40B4-BE49-F238E27FC236}">
                <a16:creationId xmlns:a16="http://schemas.microsoft.com/office/drawing/2014/main" id="{7A971991-E18C-4653-AF16-52796A39EBE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36825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1D1F6-2391-436A-866F-7B2715DD9742}"/>
              </a:ext>
            </a:extLst>
          </p:cNvPr>
          <p:cNvSpPr>
            <a:spLocks noGrp="1"/>
          </p:cNvSpPr>
          <p:nvPr>
            <p:ph type="title"/>
          </p:nvPr>
        </p:nvSpPr>
        <p:spPr/>
        <p:txBody>
          <a:bodyPr/>
          <a:lstStyle/>
          <a:p>
            <a:r>
              <a:rPr lang="en-US" dirty="0"/>
              <a:t>Language</a:t>
            </a:r>
          </a:p>
        </p:txBody>
      </p:sp>
      <p:sp>
        <p:nvSpPr>
          <p:cNvPr id="3" name="Content Placeholder 2">
            <a:extLst>
              <a:ext uri="{FF2B5EF4-FFF2-40B4-BE49-F238E27FC236}">
                <a16:creationId xmlns:a16="http://schemas.microsoft.com/office/drawing/2014/main" id="{EF01AE11-30C5-476F-AB05-3500DD974368}"/>
              </a:ext>
            </a:extLst>
          </p:cNvPr>
          <p:cNvSpPr>
            <a:spLocks noGrp="1"/>
          </p:cNvSpPr>
          <p:nvPr>
            <p:ph idx="1"/>
          </p:nvPr>
        </p:nvSpPr>
        <p:spPr/>
        <p:txBody>
          <a:bodyPr/>
          <a:lstStyle/>
          <a:p>
            <a:r>
              <a:rPr lang="en-US" dirty="0"/>
              <a:t>Use gender neutral terms and inclusive language</a:t>
            </a:r>
          </a:p>
          <a:p>
            <a:r>
              <a:rPr lang="en-US" dirty="0"/>
              <a:t>Inclusive examples</a:t>
            </a:r>
          </a:p>
          <a:p>
            <a:r>
              <a:rPr lang="en-US" dirty="0"/>
              <a:t>Description of roles</a:t>
            </a:r>
          </a:p>
          <a:p>
            <a:endParaRPr lang="en-US" dirty="0"/>
          </a:p>
        </p:txBody>
      </p:sp>
    </p:spTree>
    <p:extLst>
      <p:ext uri="{BB962C8B-B14F-4D97-AF65-F5344CB8AC3E}">
        <p14:creationId xmlns:p14="http://schemas.microsoft.com/office/powerpoint/2010/main" val="2243264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DA00C-2FC3-4CFC-8EF5-AD91B4761E89}"/>
              </a:ext>
            </a:extLst>
          </p:cNvPr>
          <p:cNvSpPr>
            <a:spLocks noGrp="1"/>
          </p:cNvSpPr>
          <p:nvPr>
            <p:ph type="title"/>
          </p:nvPr>
        </p:nvSpPr>
        <p:spPr/>
        <p:txBody>
          <a:bodyPr/>
          <a:lstStyle/>
          <a:p>
            <a:r>
              <a:rPr lang="en-US" dirty="0"/>
              <a:t>Curriculum</a:t>
            </a:r>
          </a:p>
        </p:txBody>
      </p:sp>
      <p:sp>
        <p:nvSpPr>
          <p:cNvPr id="3" name="Content Placeholder 2">
            <a:extLst>
              <a:ext uri="{FF2B5EF4-FFF2-40B4-BE49-F238E27FC236}">
                <a16:creationId xmlns:a16="http://schemas.microsoft.com/office/drawing/2014/main" id="{41ABD970-44BE-4F93-8A76-ACA4D49FC195}"/>
              </a:ext>
            </a:extLst>
          </p:cNvPr>
          <p:cNvSpPr>
            <a:spLocks noGrp="1"/>
          </p:cNvSpPr>
          <p:nvPr>
            <p:ph idx="1"/>
          </p:nvPr>
        </p:nvSpPr>
        <p:spPr/>
        <p:txBody>
          <a:bodyPr/>
          <a:lstStyle/>
          <a:p>
            <a:r>
              <a:rPr lang="en-US" dirty="0"/>
              <a:t>Create materials and activities that are inclusive, representative, and appropriately gender-affirmative, sensitive, and balanced.</a:t>
            </a:r>
          </a:p>
          <a:p>
            <a:r>
              <a:rPr lang="en-US" dirty="0"/>
              <a:t>Monitor and revise curriculum to promote full development and avoid perpetuating stereotypes.</a:t>
            </a:r>
          </a:p>
          <a:p>
            <a:r>
              <a:rPr lang="en-US" dirty="0"/>
              <a:t>Include a unit on gender bias, and use examples of incidents of negative stereotyping as teachable moments.</a:t>
            </a:r>
          </a:p>
          <a:p>
            <a:r>
              <a:rPr lang="en-US" dirty="0"/>
              <a:t>Explore how the media contributes to gender bias and stereotyping.</a:t>
            </a:r>
          </a:p>
          <a:p>
            <a:r>
              <a:rPr lang="en-US" dirty="0"/>
              <a:t>Encourage students to work together across difference.</a:t>
            </a:r>
          </a:p>
          <a:p>
            <a:r>
              <a:rPr lang="en-US" dirty="0"/>
              <a:t>Avoid assigning groups by gender.</a:t>
            </a:r>
          </a:p>
        </p:txBody>
      </p:sp>
    </p:spTree>
    <p:extLst>
      <p:ext uri="{BB962C8B-B14F-4D97-AF65-F5344CB8AC3E}">
        <p14:creationId xmlns:p14="http://schemas.microsoft.com/office/powerpoint/2010/main" val="4166694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EFE7C-4A9A-4F1E-AB61-22DA8D5A72DF}"/>
              </a:ext>
            </a:extLst>
          </p:cNvPr>
          <p:cNvSpPr>
            <a:spLocks noGrp="1"/>
          </p:cNvSpPr>
          <p:nvPr>
            <p:ph type="title"/>
          </p:nvPr>
        </p:nvSpPr>
        <p:spPr/>
        <p:txBody>
          <a:bodyPr/>
          <a:lstStyle/>
          <a:p>
            <a:r>
              <a:rPr lang="en-US" dirty="0"/>
              <a:t>Equity of participation</a:t>
            </a:r>
          </a:p>
        </p:txBody>
      </p:sp>
      <p:sp>
        <p:nvSpPr>
          <p:cNvPr id="3" name="Content Placeholder 2">
            <a:extLst>
              <a:ext uri="{FF2B5EF4-FFF2-40B4-BE49-F238E27FC236}">
                <a16:creationId xmlns:a16="http://schemas.microsoft.com/office/drawing/2014/main" id="{0DE5C1C4-8562-4340-8D44-4067BB5322B8}"/>
              </a:ext>
            </a:extLst>
          </p:cNvPr>
          <p:cNvSpPr>
            <a:spLocks noGrp="1"/>
          </p:cNvSpPr>
          <p:nvPr>
            <p:ph idx="1"/>
          </p:nvPr>
        </p:nvSpPr>
        <p:spPr/>
        <p:txBody>
          <a:bodyPr/>
          <a:lstStyle/>
          <a:p>
            <a:r>
              <a:rPr lang="en-US" dirty="0"/>
              <a:t>Encourage participation across the board.</a:t>
            </a:r>
          </a:p>
          <a:p>
            <a:r>
              <a:rPr lang="en-US" dirty="0"/>
              <a:t>Assign tasks that equally place students in non-traditional learning situations.</a:t>
            </a:r>
          </a:p>
        </p:txBody>
      </p:sp>
    </p:spTree>
    <p:extLst>
      <p:ext uri="{BB962C8B-B14F-4D97-AF65-F5344CB8AC3E}">
        <p14:creationId xmlns:p14="http://schemas.microsoft.com/office/powerpoint/2010/main" val="968856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8C699-2D1A-4BF1-90E3-4888E1FDCF41}"/>
              </a:ext>
            </a:extLst>
          </p:cNvPr>
          <p:cNvSpPr>
            <a:spLocks noGrp="1"/>
          </p:cNvSpPr>
          <p:nvPr>
            <p:ph type="title"/>
          </p:nvPr>
        </p:nvSpPr>
        <p:spPr/>
        <p:txBody>
          <a:bodyPr/>
          <a:lstStyle/>
          <a:p>
            <a:r>
              <a:rPr lang="en-US" dirty="0"/>
              <a:t>Socialization and feedback</a:t>
            </a:r>
          </a:p>
        </p:txBody>
      </p:sp>
      <p:sp>
        <p:nvSpPr>
          <p:cNvPr id="3" name="Content Placeholder 2">
            <a:extLst>
              <a:ext uri="{FF2B5EF4-FFF2-40B4-BE49-F238E27FC236}">
                <a16:creationId xmlns:a16="http://schemas.microsoft.com/office/drawing/2014/main" id="{D5B4E31B-A00F-46D4-A430-6AFA44F7B181}"/>
              </a:ext>
            </a:extLst>
          </p:cNvPr>
          <p:cNvSpPr>
            <a:spLocks noGrp="1"/>
          </p:cNvSpPr>
          <p:nvPr>
            <p:ph idx="1"/>
          </p:nvPr>
        </p:nvSpPr>
        <p:spPr/>
        <p:txBody>
          <a:bodyPr>
            <a:normAutofit/>
          </a:bodyPr>
          <a:lstStyle/>
          <a:p>
            <a:r>
              <a:rPr lang="en-US" dirty="0"/>
              <a:t>Encourage the same positive behaviors from all genders.</a:t>
            </a:r>
          </a:p>
          <a:p>
            <a:r>
              <a:rPr lang="en-US" dirty="0"/>
              <a:t>Avoid assigning tasks that involve stereotyped gender roles</a:t>
            </a:r>
          </a:p>
          <a:p>
            <a:r>
              <a:rPr lang="en-US" dirty="0"/>
              <a:t>Letters of recommendation</a:t>
            </a:r>
          </a:p>
          <a:p>
            <a:endParaRPr lang="en-US" dirty="0"/>
          </a:p>
        </p:txBody>
      </p:sp>
    </p:spTree>
    <p:extLst>
      <p:ext uri="{BB962C8B-B14F-4D97-AF65-F5344CB8AC3E}">
        <p14:creationId xmlns:p14="http://schemas.microsoft.com/office/powerpoint/2010/main" val="2862089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36A49-2566-48EF-88D6-F9DA2872E3BA}"/>
              </a:ext>
            </a:extLst>
          </p:cNvPr>
          <p:cNvSpPr>
            <a:spLocks noGrp="1"/>
          </p:cNvSpPr>
          <p:nvPr>
            <p:ph type="title"/>
          </p:nvPr>
        </p:nvSpPr>
        <p:spPr>
          <a:xfrm>
            <a:off x="685800" y="172197"/>
            <a:ext cx="10680290" cy="1293028"/>
          </a:xfrm>
        </p:spPr>
        <p:txBody>
          <a:bodyPr/>
          <a:lstStyle/>
          <a:p>
            <a:r>
              <a:rPr lang="en-US" dirty="0"/>
              <a:t>Syllabus example</a:t>
            </a:r>
          </a:p>
        </p:txBody>
      </p:sp>
      <p:sp>
        <p:nvSpPr>
          <p:cNvPr id="3" name="Content Placeholder 2">
            <a:extLst>
              <a:ext uri="{FF2B5EF4-FFF2-40B4-BE49-F238E27FC236}">
                <a16:creationId xmlns:a16="http://schemas.microsoft.com/office/drawing/2014/main" id="{5E1304F7-D216-484D-846D-1775AAF2C75C}"/>
              </a:ext>
            </a:extLst>
          </p:cNvPr>
          <p:cNvSpPr>
            <a:spLocks noGrp="1"/>
          </p:cNvSpPr>
          <p:nvPr>
            <p:ph idx="1"/>
          </p:nvPr>
        </p:nvSpPr>
        <p:spPr>
          <a:xfrm>
            <a:off x="380428" y="1504336"/>
            <a:ext cx="11695471" cy="5353664"/>
          </a:xfrm>
        </p:spPr>
        <p:txBody>
          <a:bodyPr>
            <a:noAutofit/>
          </a:bodyPr>
          <a:lstStyle/>
          <a:p>
            <a:pPr marL="0" marR="0" indent="0">
              <a:lnSpc>
                <a:spcPct val="107000"/>
              </a:lnSpc>
              <a:spcBef>
                <a:spcPts val="0"/>
              </a:spcBef>
              <a:spcAft>
                <a:spcPts val="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University of the Pacific is committed to fostering a community in which all members feel respected and safe. Sexual and gender-based harassment, misconduct, and violence are inconsistent with our mission and values and will not be tolerated.</a:t>
            </a:r>
          </a:p>
          <a:p>
            <a:pPr marL="0" marR="0" indent="0">
              <a:lnSpc>
                <a:spcPct val="107000"/>
              </a:lnSpc>
              <a:spcBef>
                <a:spcPts val="0"/>
              </a:spcBef>
              <a:spcAft>
                <a:spcPts val="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university believes that it is our community’s responsibility to prevent, educate, and effectively respond, and it is a responsibility the university takes very seriously. We recognize that a culture of respect and safety requires that each one of us – students, staff, and faculty – do our part when something occurs that is not consistent with our community’s values. It is imperative that individuals affected by sexual and gender-based harassment, misconduct, and violence know they are not alone – that our community is here to help.</a:t>
            </a:r>
          </a:p>
          <a:p>
            <a:pPr marL="0" indent="0">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Pacific community members are encouraged to report incidents of sexual and gender-based harassment, misconduct, and violence to the Title IX Office. The university will take steps to appropriately address such reports and support affected community members.</a:t>
            </a:r>
          </a:p>
          <a:p>
            <a:pPr marL="0" indent="0">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Together, we can take a stand to be a part of a community in which all members feel respected and safe. The full policy can be found by clicking on this </a:t>
            </a:r>
            <a:r>
              <a:rPr lang="en-US"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link</a:t>
            </a: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3801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36A49-2566-48EF-88D6-F9DA2872E3BA}"/>
              </a:ext>
            </a:extLst>
          </p:cNvPr>
          <p:cNvSpPr>
            <a:spLocks noGrp="1"/>
          </p:cNvSpPr>
          <p:nvPr>
            <p:ph type="title"/>
          </p:nvPr>
        </p:nvSpPr>
        <p:spPr>
          <a:xfrm>
            <a:off x="685800" y="172197"/>
            <a:ext cx="10680290" cy="1293028"/>
          </a:xfrm>
        </p:spPr>
        <p:txBody>
          <a:bodyPr/>
          <a:lstStyle/>
          <a:p>
            <a:r>
              <a:rPr lang="en-US" dirty="0"/>
              <a:t>Syllabus example</a:t>
            </a:r>
          </a:p>
        </p:txBody>
      </p:sp>
      <p:sp>
        <p:nvSpPr>
          <p:cNvPr id="3" name="Content Placeholder 2">
            <a:extLst>
              <a:ext uri="{FF2B5EF4-FFF2-40B4-BE49-F238E27FC236}">
                <a16:creationId xmlns:a16="http://schemas.microsoft.com/office/drawing/2014/main" id="{5E1304F7-D216-484D-846D-1775AAF2C75C}"/>
              </a:ext>
            </a:extLst>
          </p:cNvPr>
          <p:cNvSpPr>
            <a:spLocks noGrp="1"/>
          </p:cNvSpPr>
          <p:nvPr>
            <p:ph idx="1"/>
          </p:nvPr>
        </p:nvSpPr>
        <p:spPr>
          <a:xfrm>
            <a:off x="342850" y="1465225"/>
            <a:ext cx="11695471" cy="5353664"/>
          </a:xfrm>
        </p:spPr>
        <p:txBody>
          <a:bodyPr>
            <a:noAutofit/>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How to Report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encourage you to report all forms of sexual misconduct committed by or against any member of our community. Reporting will not change what happened to you or a member of our community, but it may help stop it from happening to someone else.</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Confidential Reporting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Victim Advocate, therapists from Counseling and Psychological Services (working in their capacity as therapists), student health services, the University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Ombuds</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the Multi-Faith Chaplain are confidential reporting resources. They can speak with you confidentially, link a victim to support resources, and explain the various options for filing a formal complaint.</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Reporting to the University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University of the Pacific takes incidents of sexual misconduct very seriously and encourages reporting. Survivors are free to report instances of sexual misconduct to the university regardless of whether or not they choose to press formal charges with law enforcement. All faculty and staff (with the exception of confidential resources) are required to report incidents of sexual misconduct to the Title IX Coordinator.</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here</a:t>
            </a:r>
            <a:r>
              <a:rPr lang="en-US" sz="1800" dirty="0">
                <a:effectLst/>
                <a:latin typeface="Calibri" panose="020F0502020204030204" pitchFamily="34" charset="0"/>
                <a:ea typeface="Calibri" panose="020F0502020204030204" pitchFamily="34" charset="0"/>
                <a:cs typeface="Times New Roman" panose="02020603050405020304" pitchFamily="18" charset="0"/>
              </a:rPr>
              <a:t> for a link to the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online reporting form</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58671715"/>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14078</TotalTime>
  <Words>2744</Words>
  <Application>Microsoft Office PowerPoint</Application>
  <PresentationFormat>Widescreen</PresentationFormat>
  <Paragraphs>158</Paragraphs>
  <Slides>28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Century Gothic</vt:lpstr>
      <vt:lpstr>Symbol</vt:lpstr>
      <vt:lpstr>Vapor Trail</vt:lpstr>
      <vt:lpstr>Northern California Title IX Administrators Network</vt:lpstr>
      <vt:lpstr>Discussion Items</vt:lpstr>
      <vt:lpstr>Gender Discrimination in the classroom</vt:lpstr>
      <vt:lpstr>Language</vt:lpstr>
      <vt:lpstr>Curriculum</vt:lpstr>
      <vt:lpstr>Equity of participation</vt:lpstr>
      <vt:lpstr>Socialization and feedback</vt:lpstr>
      <vt:lpstr>Syllabus example</vt:lpstr>
      <vt:lpstr>Syllabus example</vt:lpstr>
      <vt:lpstr>Syllabus example</vt:lpstr>
      <vt:lpstr>Syllabus example for pronoun usage and names</vt:lpstr>
      <vt:lpstr>Case Updates </vt:lpstr>
      <vt:lpstr>Case Law Updates</vt:lpstr>
      <vt:lpstr>Case Law Updates</vt:lpstr>
      <vt:lpstr>Case Law Updates</vt:lpstr>
      <vt:lpstr>Case Law Updates</vt:lpstr>
      <vt:lpstr>Case Law Updates</vt:lpstr>
      <vt:lpstr>Case Law Updates</vt:lpstr>
      <vt:lpstr>Case Law Updates</vt:lpstr>
      <vt:lpstr>Case Studies </vt:lpstr>
      <vt:lpstr>The Impact of Supportive Measures</vt:lpstr>
      <vt:lpstr>The Impact of Supportive Measures</vt:lpstr>
      <vt:lpstr>Just a Dream</vt:lpstr>
      <vt:lpstr>Just a Dream</vt:lpstr>
      <vt:lpstr>Faculty Chair</vt:lpstr>
      <vt:lpstr>Faculty Chair</vt:lpstr>
      <vt:lpstr>References</vt:lpstr>
      <vt:lpstr>Thank You</vt:lpstr>
    </vt:vector>
  </TitlesOfParts>
  <Company>University of Pacific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Northern California Title IX Administrators Network</dc:title>
  <dc:creator>Elizabeth Trayner</dc:creator>
  <cp:lastModifiedBy>Elizabeth Trayner</cp:lastModifiedBy>
  <cp:revision>53</cp:revision>
  <dcterms:created xsi:type="dcterms:W3CDTF">2021-06-15T18:05:24Z</dcterms:created>
  <dcterms:modified xsi:type="dcterms:W3CDTF">2022-01-31T23:14:53Z</dcterms:modified>
</cp:coreProperties>
</file>