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64" r:id="rId3"/>
    <p:sldId id="259" r:id="rId4"/>
    <p:sldId id="260" r:id="rId5"/>
    <p:sldId id="257" r:id="rId6"/>
    <p:sldId id="258" r:id="rId7"/>
    <p:sldId id="262" r:id="rId8"/>
    <p:sldId id="263" r:id="rId9"/>
    <p:sldId id="265" r:id="rId10"/>
    <p:sldId id="266"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snapToGrid="0">
      <p:cViewPr varScale="1">
        <p:scale>
          <a:sx n="53" d="100"/>
          <a:sy n="53" d="100"/>
        </p:scale>
        <p:origin x="108"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2614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0681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6435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2230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66631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1209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32481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9392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750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0640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901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6076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44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6922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7460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8824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9751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Northern California Title IX Administrators Network</a:t>
            </a:r>
            <a:endParaRPr lang="en-US" dirty="0"/>
          </a:p>
        </p:txBody>
      </p:sp>
      <p:sp>
        <p:nvSpPr>
          <p:cNvPr id="3" name="Subtitle 2"/>
          <p:cNvSpPr>
            <a:spLocks noGrp="1"/>
          </p:cNvSpPr>
          <p:nvPr>
            <p:ph type="subTitle" idx="1"/>
          </p:nvPr>
        </p:nvSpPr>
        <p:spPr/>
        <p:txBody>
          <a:bodyPr/>
          <a:lstStyle/>
          <a:p>
            <a:r>
              <a:rPr lang="en-US" dirty="0" smtClean="0"/>
              <a:t>Elizabeth Trayner, Ed. D., Title IX Coordinator, University of the Pacific </a:t>
            </a:r>
            <a:br>
              <a:rPr lang="en-US" dirty="0" smtClean="0"/>
            </a:br>
            <a:r>
              <a:rPr lang="en-US" dirty="0" smtClean="0"/>
              <a:t>(She, her, Hers)</a:t>
            </a:r>
          </a:p>
          <a:p>
            <a:r>
              <a:rPr lang="en-US" dirty="0" smtClean="0"/>
              <a:t>September 28, 2020</a:t>
            </a:r>
            <a:endParaRPr lang="en-US" dirty="0"/>
          </a:p>
        </p:txBody>
      </p:sp>
    </p:spTree>
    <p:extLst>
      <p:ext uri="{BB962C8B-B14F-4D97-AF65-F5344CB8AC3E}">
        <p14:creationId xmlns:p14="http://schemas.microsoft.com/office/powerpoint/2010/main" val="4235591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Harassment</a:t>
            </a:r>
            <a:endParaRPr lang="en-US" dirty="0"/>
          </a:p>
        </p:txBody>
      </p:sp>
      <p:sp>
        <p:nvSpPr>
          <p:cNvPr id="3" name="Content Placeholder 2"/>
          <p:cNvSpPr>
            <a:spLocks noGrp="1"/>
          </p:cNvSpPr>
          <p:nvPr>
            <p:ph idx="1"/>
          </p:nvPr>
        </p:nvSpPr>
        <p:spPr/>
        <p:txBody>
          <a:bodyPr/>
          <a:lstStyle/>
          <a:p>
            <a:r>
              <a:rPr lang="en-US" dirty="0" smtClean="0"/>
              <a:t>What would be the first steps for the Title IX Coordinator?</a:t>
            </a:r>
          </a:p>
          <a:p>
            <a:r>
              <a:rPr lang="en-US" dirty="0" smtClean="0"/>
              <a:t>Would informal resolution be appropriate given the circumstances?</a:t>
            </a:r>
          </a:p>
          <a:p>
            <a:r>
              <a:rPr lang="en-US" dirty="0" smtClean="0"/>
              <a:t>What would be the considerations for how to proceed?</a:t>
            </a:r>
            <a:endParaRPr lang="en-US" dirty="0"/>
          </a:p>
        </p:txBody>
      </p:sp>
    </p:spTree>
    <p:extLst>
      <p:ext uri="{BB962C8B-B14F-4D97-AF65-F5344CB8AC3E}">
        <p14:creationId xmlns:p14="http://schemas.microsoft.com/office/powerpoint/2010/main" val="4276462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These materials and all discussions of these materials are for instructional purposes only and do not constitute legal advice. If you need legal advice, you should contact your attorney.</a:t>
            </a:r>
          </a:p>
          <a:p>
            <a:r>
              <a:rPr lang="en-US" dirty="0" smtClean="0"/>
              <a:t>All attendees at the September 28, 2020 virtual meeting of the Northern California Title IX Administrators Network are hereby granted permission to post a copy of these materials to their institution’s website solely for purposes of compliance with 34 CFR §106.45(b)(10)(</a:t>
            </a:r>
            <a:r>
              <a:rPr lang="en-US" dirty="0" err="1" smtClean="0"/>
              <a:t>i</a:t>
            </a:r>
            <a:r>
              <a:rPr lang="en-US" dirty="0" smtClean="0"/>
              <a:t>)(D). These materials are not intended to be used by anyone for their own training purposes. Use of this material for proprietary reasons is strictly prohibited.</a:t>
            </a:r>
          </a:p>
        </p:txBody>
      </p:sp>
    </p:spTree>
    <p:extLst>
      <p:ext uri="{BB962C8B-B14F-4D97-AF65-F5344CB8AC3E}">
        <p14:creationId xmlns:p14="http://schemas.microsoft.com/office/powerpoint/2010/main" val="1389743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Discussion</a:t>
            </a:r>
            <a:endParaRPr lang="en-US" dirty="0"/>
          </a:p>
        </p:txBody>
      </p:sp>
      <p:sp>
        <p:nvSpPr>
          <p:cNvPr id="3" name="Content Placeholder 2"/>
          <p:cNvSpPr>
            <a:spLocks noGrp="1"/>
          </p:cNvSpPr>
          <p:nvPr>
            <p:ph idx="1"/>
          </p:nvPr>
        </p:nvSpPr>
        <p:spPr/>
        <p:txBody>
          <a:bodyPr/>
          <a:lstStyle/>
          <a:p>
            <a:r>
              <a:rPr lang="en-US" dirty="0" smtClean="0"/>
              <a:t>What have been your successes that you’ve experienced as you have been implementing the new Federal Regulations?</a:t>
            </a:r>
          </a:p>
          <a:p>
            <a:r>
              <a:rPr lang="en-US" dirty="0" smtClean="0"/>
              <a:t>What have been some of the challenges you faced? How did you overcome these challenges? Are there ways in which we can support you as you continue to face these challenges?</a:t>
            </a:r>
          </a:p>
          <a:p>
            <a:r>
              <a:rPr lang="en-US" dirty="0" smtClean="0"/>
              <a:t>How has the current environment impacted your work? What are some of the ways in which you have adapted?</a:t>
            </a:r>
          </a:p>
          <a:p>
            <a:r>
              <a:rPr lang="en-US" dirty="0" smtClean="0"/>
              <a:t>What questions would you like to pose to the group about situations you might be facing?</a:t>
            </a:r>
            <a:endParaRPr lang="en-US" dirty="0"/>
          </a:p>
        </p:txBody>
      </p:sp>
    </p:spTree>
    <p:extLst>
      <p:ext uri="{BB962C8B-B14F-4D97-AF65-F5344CB8AC3E}">
        <p14:creationId xmlns:p14="http://schemas.microsoft.com/office/powerpoint/2010/main" val="146271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withdrawn?</a:t>
            </a:r>
            <a:endParaRPr lang="en-US" dirty="0"/>
          </a:p>
        </p:txBody>
      </p:sp>
      <p:sp>
        <p:nvSpPr>
          <p:cNvPr id="3" name="Content Placeholder 2"/>
          <p:cNvSpPr>
            <a:spLocks noGrp="1"/>
          </p:cNvSpPr>
          <p:nvPr>
            <p:ph idx="1"/>
          </p:nvPr>
        </p:nvSpPr>
        <p:spPr/>
        <p:txBody>
          <a:bodyPr/>
          <a:lstStyle/>
          <a:p>
            <a:r>
              <a:rPr lang="en-US" dirty="0"/>
              <a:t>Bobby makes an appointment with the Title IX Coordinator. During the meeting Bobby tells the TIXC that they were sexually assaulted by Robin. Bobby shares that at first they were ok with the encounter and even enjoyed it. However, in the middle of them having sex, Bobby changed their mind and decided that they didn’t want to have sex anymore. But Bobby didn’t know how to tell Robin so they just let Robin “finish.” Afterwards Bobby makes up an excuse and leaves. Bobby now wants Robin held </a:t>
            </a:r>
            <a:r>
              <a:rPr lang="en-US" dirty="0" smtClean="0"/>
              <a:t>accountable and is asking to file a formal complaint.</a:t>
            </a:r>
            <a:endParaRPr lang="en-US" dirty="0"/>
          </a:p>
          <a:p>
            <a:pPr marL="0" indent="0">
              <a:buNone/>
            </a:pPr>
            <a:endParaRPr lang="en-US" dirty="0"/>
          </a:p>
        </p:txBody>
      </p:sp>
    </p:spTree>
    <p:extLst>
      <p:ext uri="{BB962C8B-B14F-4D97-AF65-F5344CB8AC3E}">
        <p14:creationId xmlns:p14="http://schemas.microsoft.com/office/powerpoint/2010/main" val="2833871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Withdrawn?</a:t>
            </a:r>
            <a:endParaRPr lang="en-US" dirty="0"/>
          </a:p>
        </p:txBody>
      </p:sp>
      <p:sp>
        <p:nvSpPr>
          <p:cNvPr id="3" name="Content Placeholder 2"/>
          <p:cNvSpPr>
            <a:spLocks noGrp="1"/>
          </p:cNvSpPr>
          <p:nvPr>
            <p:ph idx="1"/>
          </p:nvPr>
        </p:nvSpPr>
        <p:spPr/>
        <p:txBody>
          <a:bodyPr/>
          <a:lstStyle/>
          <a:p>
            <a:r>
              <a:rPr lang="en-US" dirty="0" smtClean="0"/>
              <a:t>Does this constitute a policy violation as described?</a:t>
            </a:r>
          </a:p>
          <a:p>
            <a:r>
              <a:rPr lang="en-US" dirty="0" smtClean="0"/>
              <a:t>Does it fit within the new </a:t>
            </a:r>
            <a:r>
              <a:rPr lang="en-US" dirty="0" err="1" smtClean="0"/>
              <a:t>regs</a:t>
            </a:r>
            <a:r>
              <a:rPr lang="en-US" dirty="0" smtClean="0"/>
              <a:t>?</a:t>
            </a:r>
          </a:p>
          <a:p>
            <a:r>
              <a:rPr lang="en-US" dirty="0" smtClean="0"/>
              <a:t>What should the Title IX Coordinator do first?</a:t>
            </a:r>
          </a:p>
        </p:txBody>
      </p:sp>
    </p:spTree>
    <p:extLst>
      <p:ext uri="{BB962C8B-B14F-4D97-AF65-F5344CB8AC3E}">
        <p14:creationId xmlns:p14="http://schemas.microsoft.com/office/powerpoint/2010/main" val="1025632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or Religious Freedom?</a:t>
            </a:r>
            <a:endParaRPr lang="en-US" dirty="0"/>
          </a:p>
        </p:txBody>
      </p:sp>
      <p:sp>
        <p:nvSpPr>
          <p:cNvPr id="3" name="Content Placeholder 2"/>
          <p:cNvSpPr>
            <a:spLocks noGrp="1"/>
          </p:cNvSpPr>
          <p:nvPr>
            <p:ph idx="1"/>
          </p:nvPr>
        </p:nvSpPr>
        <p:spPr/>
        <p:txBody>
          <a:bodyPr/>
          <a:lstStyle/>
          <a:p>
            <a:pPr marL="0" indent="0">
              <a:buNone/>
            </a:pPr>
            <a:r>
              <a:rPr lang="en-US" dirty="0" smtClean="0"/>
              <a:t>The Title IX Coordinator receives a report about a History professor who required their students to watch a film that depicts numerous sexual acts, nudity, marital infidelity, etc. The Complainant identifies as a devout Catholic and found the content so disturbing that they went to confession. The Title IX Coordinator follows up with the department chair and is informed that the film did not meet any learning objectives and there were plenty of other films that could have been selected via university resources. The department has decided to implement remedial measures on their own.</a:t>
            </a:r>
            <a:endParaRPr lang="en-US" dirty="0"/>
          </a:p>
        </p:txBody>
      </p:sp>
    </p:spTree>
    <p:extLst>
      <p:ext uri="{BB962C8B-B14F-4D97-AF65-F5344CB8AC3E}">
        <p14:creationId xmlns:p14="http://schemas.microsoft.com/office/powerpoint/2010/main" val="1442862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or Religious Freedom?</a:t>
            </a:r>
            <a:endParaRPr lang="en-US" dirty="0"/>
          </a:p>
        </p:txBody>
      </p:sp>
      <p:sp>
        <p:nvSpPr>
          <p:cNvPr id="3" name="Content Placeholder 2"/>
          <p:cNvSpPr>
            <a:spLocks noGrp="1"/>
          </p:cNvSpPr>
          <p:nvPr>
            <p:ph idx="1"/>
          </p:nvPr>
        </p:nvSpPr>
        <p:spPr/>
        <p:txBody>
          <a:bodyPr/>
          <a:lstStyle/>
          <a:p>
            <a:r>
              <a:rPr lang="en-US" dirty="0" smtClean="0"/>
              <a:t>Is this Sexual Harassment as described in 106.30?</a:t>
            </a:r>
          </a:p>
          <a:p>
            <a:r>
              <a:rPr lang="en-US" dirty="0" smtClean="0"/>
              <a:t>If so, what would be the Title IX Coordinator’s first step?</a:t>
            </a:r>
          </a:p>
          <a:p>
            <a:r>
              <a:rPr lang="en-US" dirty="0" smtClean="0"/>
              <a:t>If not, would you administer this through an alternative process?</a:t>
            </a:r>
            <a:endParaRPr lang="en-US" dirty="0"/>
          </a:p>
        </p:txBody>
      </p:sp>
    </p:spTree>
    <p:extLst>
      <p:ext uri="{BB962C8B-B14F-4D97-AF65-F5344CB8AC3E}">
        <p14:creationId xmlns:p14="http://schemas.microsoft.com/office/powerpoint/2010/main" val="3540935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Stalking or Sexual Harassment</a:t>
            </a:r>
            <a:endParaRPr lang="en-US" dirty="0"/>
          </a:p>
        </p:txBody>
      </p:sp>
      <p:sp>
        <p:nvSpPr>
          <p:cNvPr id="3" name="Content Placeholder 2"/>
          <p:cNvSpPr>
            <a:spLocks noGrp="1"/>
          </p:cNvSpPr>
          <p:nvPr>
            <p:ph idx="1"/>
          </p:nvPr>
        </p:nvSpPr>
        <p:spPr/>
        <p:txBody>
          <a:bodyPr/>
          <a:lstStyle/>
          <a:p>
            <a:r>
              <a:rPr lang="en-US" dirty="0" smtClean="0"/>
              <a:t>You receive a report that Pat has sent multiple Snapchat messages to Jean. Jean repeatedly asks to have sex with Pat, then demanded that Pat come to Jean’s home to have sex, stated that they knew that Pat wanted to have sex, and asking if Pat would come to Jean’s residence hall to have sex. Each time, Pat replied back that they weren’t interested. There were approximately 30 messages in the exchanges between the two of them during the course of one evening’s conversation.</a:t>
            </a:r>
          </a:p>
          <a:p>
            <a:r>
              <a:rPr lang="en-US" dirty="0" smtClean="0"/>
              <a:t>Pat tells Jean that, unless Jean blocks Pat, Pat will continue to ask for sex but does not otherwise threaten further action.</a:t>
            </a:r>
          </a:p>
          <a:p>
            <a:r>
              <a:rPr lang="en-US" dirty="0" smtClean="0"/>
              <a:t>All messages were sent and received on campus using the campus </a:t>
            </a:r>
            <a:r>
              <a:rPr lang="en-US" dirty="0" err="1" smtClean="0"/>
              <a:t>WiFi</a:t>
            </a:r>
            <a:r>
              <a:rPr lang="en-US" dirty="0" smtClean="0"/>
              <a:t>.</a:t>
            </a:r>
            <a:endParaRPr lang="en-US" dirty="0"/>
          </a:p>
        </p:txBody>
      </p:sp>
    </p:spTree>
    <p:extLst>
      <p:ext uri="{BB962C8B-B14F-4D97-AF65-F5344CB8AC3E}">
        <p14:creationId xmlns:p14="http://schemas.microsoft.com/office/powerpoint/2010/main" val="3441357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Stalking or Sexual Harassment</a:t>
            </a:r>
            <a:endParaRPr lang="en-US" dirty="0"/>
          </a:p>
        </p:txBody>
      </p:sp>
      <p:sp>
        <p:nvSpPr>
          <p:cNvPr id="3" name="Content Placeholder 2"/>
          <p:cNvSpPr>
            <a:spLocks noGrp="1"/>
          </p:cNvSpPr>
          <p:nvPr>
            <p:ph idx="1"/>
          </p:nvPr>
        </p:nvSpPr>
        <p:spPr/>
        <p:txBody>
          <a:bodyPr/>
          <a:lstStyle/>
          <a:p>
            <a:r>
              <a:rPr lang="en-US" dirty="0" smtClean="0"/>
              <a:t>Is this incident sufficiently Severe, Persistent or Objectively Offensive?</a:t>
            </a:r>
          </a:p>
          <a:p>
            <a:r>
              <a:rPr lang="en-US" dirty="0" smtClean="0"/>
              <a:t>Would you classify this as Stalking or Sexual Harassment?</a:t>
            </a:r>
          </a:p>
          <a:p>
            <a:r>
              <a:rPr lang="en-US" dirty="0" smtClean="0"/>
              <a:t>Would you proceed under an investigation and hearing as outlined in the new </a:t>
            </a:r>
            <a:r>
              <a:rPr lang="en-US" dirty="0" err="1" smtClean="0"/>
              <a:t>regs</a:t>
            </a:r>
            <a:r>
              <a:rPr lang="en-US" dirty="0" smtClean="0"/>
              <a:t>?</a:t>
            </a:r>
          </a:p>
          <a:p>
            <a:r>
              <a:rPr lang="en-US" dirty="0" smtClean="0"/>
              <a:t>If not, what are your grounds for dismissal?</a:t>
            </a:r>
          </a:p>
          <a:p>
            <a:r>
              <a:rPr lang="en-US" dirty="0" smtClean="0"/>
              <a:t>If you’re not proceeding under a 106.45 process, would you proceed with an alternative process?</a:t>
            </a:r>
            <a:endParaRPr lang="en-US" dirty="0"/>
          </a:p>
        </p:txBody>
      </p:sp>
    </p:spTree>
    <p:extLst>
      <p:ext uri="{BB962C8B-B14F-4D97-AF65-F5344CB8AC3E}">
        <p14:creationId xmlns:p14="http://schemas.microsoft.com/office/powerpoint/2010/main" val="3677436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Harassment</a:t>
            </a:r>
            <a:endParaRPr lang="en-US" dirty="0"/>
          </a:p>
        </p:txBody>
      </p:sp>
      <p:sp>
        <p:nvSpPr>
          <p:cNvPr id="3" name="Content Placeholder 2"/>
          <p:cNvSpPr>
            <a:spLocks noGrp="1"/>
          </p:cNvSpPr>
          <p:nvPr>
            <p:ph idx="1"/>
          </p:nvPr>
        </p:nvSpPr>
        <p:spPr/>
        <p:txBody>
          <a:bodyPr/>
          <a:lstStyle/>
          <a:p>
            <a:r>
              <a:rPr lang="en-US" dirty="0" smtClean="0"/>
              <a:t>Alex and </a:t>
            </a:r>
            <a:r>
              <a:rPr lang="en-US" dirty="0" err="1" smtClean="0"/>
              <a:t>Yazid</a:t>
            </a:r>
            <a:r>
              <a:rPr lang="en-US" dirty="0" smtClean="0"/>
              <a:t> are in a class together that is meeting fully online. There are 10 other students in the class. Alex reports that </a:t>
            </a:r>
            <a:r>
              <a:rPr lang="en-US" dirty="0" err="1" smtClean="0"/>
              <a:t>Yazid</a:t>
            </a:r>
            <a:r>
              <a:rPr lang="en-US" dirty="0" smtClean="0"/>
              <a:t> was “touching himself” during the class and it made him very uncomfortable. He also shares that </a:t>
            </a:r>
            <a:r>
              <a:rPr lang="en-US" dirty="0" err="1" smtClean="0"/>
              <a:t>Yazid</a:t>
            </a:r>
            <a:r>
              <a:rPr lang="en-US" dirty="0" smtClean="0"/>
              <a:t> has been making various inappropriate comments in class that are sexualized and misogynistic. Alex doesn’t want to get </a:t>
            </a:r>
            <a:r>
              <a:rPr lang="en-US" dirty="0" err="1" smtClean="0"/>
              <a:t>Yazid</a:t>
            </a:r>
            <a:r>
              <a:rPr lang="en-US" dirty="0" smtClean="0"/>
              <a:t> in trouble but he doesn’t want the behavior to continue. Alex mentions that he’d be willing to talk to </a:t>
            </a:r>
            <a:r>
              <a:rPr lang="en-US" dirty="0" err="1" smtClean="0"/>
              <a:t>Yazid</a:t>
            </a:r>
            <a:r>
              <a:rPr lang="en-US" dirty="0" smtClean="0"/>
              <a:t> about the situation but he doesn’t want to do it alone and isn’t sure whether others in the class are also uncomfortable.</a:t>
            </a:r>
            <a:endParaRPr lang="en-US" dirty="0"/>
          </a:p>
        </p:txBody>
      </p:sp>
    </p:spTree>
    <p:extLst>
      <p:ext uri="{BB962C8B-B14F-4D97-AF65-F5344CB8AC3E}">
        <p14:creationId xmlns:p14="http://schemas.microsoft.com/office/powerpoint/2010/main" val="154033777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31706</TotalTime>
  <Words>868</Words>
  <Application>Microsoft Office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Northern California Title IX Administrators Network</vt:lpstr>
      <vt:lpstr>General Discussion</vt:lpstr>
      <vt:lpstr>Consent withdrawn?</vt:lpstr>
      <vt:lpstr>Consent Withdrawn?</vt:lpstr>
      <vt:lpstr>Title IX or Religious Freedom?</vt:lpstr>
      <vt:lpstr>Title IX or Religious Freedom?</vt:lpstr>
      <vt:lpstr>Stalking or Sexual Harassment</vt:lpstr>
      <vt:lpstr>Stalking or Sexual Harassment</vt:lpstr>
      <vt:lpstr>Online Harassment</vt:lpstr>
      <vt:lpstr>Online Harassment</vt:lpstr>
      <vt:lpstr>Thank You</vt:lpstr>
    </vt:vector>
  </TitlesOfParts>
  <Company>University of Pacific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Trayner</dc:creator>
  <cp:lastModifiedBy>Elizabeth Trayner</cp:lastModifiedBy>
  <cp:revision>10</cp:revision>
  <dcterms:created xsi:type="dcterms:W3CDTF">2020-09-01T16:07:32Z</dcterms:created>
  <dcterms:modified xsi:type="dcterms:W3CDTF">2020-09-23T16:34:10Z</dcterms:modified>
</cp:coreProperties>
</file>