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4660"/>
  </p:normalViewPr>
  <p:slideViewPr>
    <p:cSldViewPr snapToGrid="0">
      <p:cViewPr varScale="1">
        <p:scale>
          <a:sx n="65" d="100"/>
          <a:sy n="65" d="100"/>
        </p:scale>
        <p:origin x="90"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8087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15280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67980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05042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05550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1110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54614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6269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8470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9701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9945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429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0614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9097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6121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607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8/25/2020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19114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seedscrc.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Northern California Title IX Administrators Network</a:t>
            </a:r>
            <a:endParaRPr lang="en-US" dirty="0"/>
          </a:p>
        </p:txBody>
      </p:sp>
      <p:sp>
        <p:nvSpPr>
          <p:cNvPr id="3" name="Subtitle 2"/>
          <p:cNvSpPr>
            <a:spLocks noGrp="1"/>
          </p:cNvSpPr>
          <p:nvPr>
            <p:ph type="subTitle" idx="1"/>
          </p:nvPr>
        </p:nvSpPr>
        <p:spPr>
          <a:xfrm>
            <a:off x="471949" y="4272058"/>
            <a:ext cx="9542206" cy="1096899"/>
          </a:xfrm>
        </p:spPr>
        <p:txBody>
          <a:bodyPr>
            <a:normAutofit lnSpcReduction="10000"/>
          </a:bodyPr>
          <a:lstStyle/>
          <a:p>
            <a:pPr algn="l"/>
            <a:r>
              <a:rPr lang="en-US" dirty="0" smtClean="0"/>
              <a:t>Elizabeth Trayner, Ed. D.		Ashley Emerzian, J.D.			Inna Shankar, J.D.</a:t>
            </a:r>
            <a:br>
              <a:rPr lang="en-US" dirty="0" smtClean="0"/>
            </a:br>
            <a:r>
              <a:rPr lang="en-US" dirty="0" smtClean="0"/>
              <a:t>University of the Pacific		Emerzian Shankar Legal Inc.</a:t>
            </a:r>
            <a:r>
              <a:rPr lang="en-US" dirty="0"/>
              <a:t>	</a:t>
            </a:r>
            <a:r>
              <a:rPr lang="en-US" dirty="0" smtClean="0"/>
              <a:t>Emerzian </a:t>
            </a:r>
            <a:r>
              <a:rPr lang="en-US" dirty="0"/>
              <a:t>Shankar Legal Inc</a:t>
            </a:r>
            <a:r>
              <a:rPr lang="en-US" dirty="0" smtClean="0"/>
              <a:t>.</a:t>
            </a:r>
            <a:br>
              <a:rPr lang="en-US" dirty="0" smtClean="0"/>
            </a:br>
            <a:r>
              <a:rPr lang="en-US" dirty="0" smtClean="0"/>
              <a:t>Title IX Coordinator			Shareholder					Shareholder</a:t>
            </a:r>
            <a:br>
              <a:rPr lang="en-US" dirty="0" smtClean="0"/>
            </a:br>
            <a:r>
              <a:rPr lang="en-US" dirty="0" smtClean="0"/>
              <a:t>She, her, hers</a:t>
            </a:r>
          </a:p>
        </p:txBody>
      </p:sp>
    </p:spTree>
    <p:extLst>
      <p:ext uri="{BB962C8B-B14F-4D97-AF65-F5344CB8AC3E}">
        <p14:creationId xmlns:p14="http://schemas.microsoft.com/office/powerpoint/2010/main" val="3526369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Briefings</a:t>
            </a:r>
            <a:endParaRPr lang="en-US" dirty="0"/>
          </a:p>
        </p:txBody>
      </p:sp>
      <p:sp>
        <p:nvSpPr>
          <p:cNvPr id="3" name="Content Placeholder 2"/>
          <p:cNvSpPr>
            <a:spLocks noGrp="1"/>
          </p:cNvSpPr>
          <p:nvPr>
            <p:ph idx="1"/>
          </p:nvPr>
        </p:nvSpPr>
        <p:spPr/>
        <p:txBody>
          <a:bodyPr>
            <a:normAutofit/>
          </a:bodyPr>
          <a:lstStyle/>
          <a:p>
            <a:r>
              <a:rPr lang="en-US" sz="4400" dirty="0" err="1" smtClean="0"/>
              <a:t>Bostock</a:t>
            </a:r>
            <a:r>
              <a:rPr lang="en-US" sz="4400" dirty="0" smtClean="0"/>
              <a:t> Ruling</a:t>
            </a:r>
          </a:p>
          <a:p>
            <a:r>
              <a:rPr lang="en-US" sz="4400" dirty="0" smtClean="0"/>
              <a:t>Ninth Circuit Cases</a:t>
            </a:r>
            <a:endParaRPr lang="en-US" sz="4400" dirty="0"/>
          </a:p>
        </p:txBody>
      </p:sp>
    </p:spTree>
    <p:extLst>
      <p:ext uri="{BB962C8B-B14F-4D97-AF65-F5344CB8AC3E}">
        <p14:creationId xmlns:p14="http://schemas.microsoft.com/office/powerpoint/2010/main" val="2083997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IX Jurisdiction Questions</a:t>
            </a:r>
            <a:endParaRPr lang="en-US" dirty="0"/>
          </a:p>
        </p:txBody>
      </p:sp>
      <p:sp>
        <p:nvSpPr>
          <p:cNvPr id="3" name="Content Placeholder 2"/>
          <p:cNvSpPr>
            <a:spLocks noGrp="1"/>
          </p:cNvSpPr>
          <p:nvPr>
            <p:ph idx="1"/>
          </p:nvPr>
        </p:nvSpPr>
        <p:spPr>
          <a:xfrm>
            <a:off x="677334" y="1659144"/>
            <a:ext cx="8596668" cy="3880773"/>
          </a:xfrm>
        </p:spPr>
        <p:txBody>
          <a:bodyPr/>
          <a:lstStyle/>
          <a:p>
            <a:r>
              <a:rPr lang="en-US" dirty="0" smtClean="0"/>
              <a:t>Did the conduct occur in the US?</a:t>
            </a:r>
          </a:p>
          <a:p>
            <a:r>
              <a:rPr lang="en-US" dirty="0" smtClean="0"/>
              <a:t>Is the Complainant and student or employee?</a:t>
            </a:r>
          </a:p>
          <a:p>
            <a:pPr lvl="1"/>
            <a:r>
              <a:rPr lang="en-US" dirty="0" smtClean="0"/>
              <a:t>If not, are they attempting to participate in an educational program?</a:t>
            </a:r>
          </a:p>
          <a:p>
            <a:r>
              <a:rPr lang="en-US" dirty="0" smtClean="0"/>
              <a:t>Is the Respondent a student or employee?</a:t>
            </a:r>
          </a:p>
          <a:p>
            <a:r>
              <a:rPr lang="en-US" dirty="0" smtClean="0"/>
              <a:t>Where did the incident occur?</a:t>
            </a:r>
          </a:p>
          <a:p>
            <a:pPr lvl="1"/>
            <a:r>
              <a:rPr lang="en-US" dirty="0" smtClean="0"/>
              <a:t>On Campus</a:t>
            </a:r>
          </a:p>
          <a:p>
            <a:pPr lvl="1"/>
            <a:r>
              <a:rPr lang="en-US" dirty="0" smtClean="0"/>
              <a:t>Off Campus with Control over the Context/Respondent/Recognized Student Group</a:t>
            </a:r>
          </a:p>
          <a:p>
            <a:pPr lvl="1"/>
            <a:r>
              <a:rPr lang="en-US" dirty="0" smtClean="0"/>
              <a:t>Off Campus without control but with in-program effect*</a:t>
            </a:r>
          </a:p>
          <a:p>
            <a:pPr lvl="1"/>
            <a:r>
              <a:rPr lang="en-US" dirty="0" smtClean="0"/>
              <a:t>Utilizing Campus Network</a:t>
            </a:r>
          </a:p>
          <a:p>
            <a:r>
              <a:rPr lang="en-US" dirty="0" smtClean="0"/>
              <a:t>Do the Definitions in Part 106.30 apply?</a:t>
            </a:r>
            <a:endParaRPr lang="en-US" dirty="0"/>
          </a:p>
        </p:txBody>
      </p:sp>
      <p:sp>
        <p:nvSpPr>
          <p:cNvPr id="4" name="TextBox 3"/>
          <p:cNvSpPr txBox="1"/>
          <p:nvPr/>
        </p:nvSpPr>
        <p:spPr>
          <a:xfrm>
            <a:off x="677334" y="6086885"/>
            <a:ext cx="6283905" cy="369332"/>
          </a:xfrm>
          <a:prstGeom prst="rect">
            <a:avLst/>
          </a:prstGeom>
          <a:noFill/>
        </p:spPr>
        <p:txBody>
          <a:bodyPr wrap="square" rtlCol="0">
            <a:spAutoFit/>
          </a:bodyPr>
          <a:lstStyle/>
          <a:p>
            <a:r>
              <a:rPr lang="en-US" dirty="0" smtClean="0"/>
              <a:t>*Mandatory jurisdiction over in-program effect only</a:t>
            </a:r>
            <a:endParaRPr lang="en-US" dirty="0"/>
          </a:p>
        </p:txBody>
      </p:sp>
    </p:spTree>
    <p:extLst>
      <p:ext uri="{BB962C8B-B14F-4D97-AF65-F5344CB8AC3E}">
        <p14:creationId xmlns:p14="http://schemas.microsoft.com/office/powerpoint/2010/main" val="3289262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Athletics</a:t>
            </a:r>
            <a:endParaRPr lang="en-US" dirty="0"/>
          </a:p>
        </p:txBody>
      </p:sp>
      <p:sp>
        <p:nvSpPr>
          <p:cNvPr id="3" name="Content Placeholder 2"/>
          <p:cNvSpPr>
            <a:spLocks noGrp="1"/>
          </p:cNvSpPr>
          <p:nvPr>
            <p:ph idx="1"/>
          </p:nvPr>
        </p:nvSpPr>
        <p:spPr>
          <a:xfrm>
            <a:off x="677334" y="1585402"/>
            <a:ext cx="8596668" cy="4461437"/>
          </a:xfrm>
        </p:spPr>
        <p:txBody>
          <a:bodyPr>
            <a:normAutofit/>
          </a:bodyPr>
          <a:lstStyle/>
          <a:p>
            <a:r>
              <a:rPr lang="en-US" dirty="0" smtClean="0"/>
              <a:t>Chris, a Basketball Player, is invited over to Kelly’s house after a game. Kelly lives off campus in the “Water Polo House.” Kelly invites Chris to come upstairs to see the Master Bedroom that Kelly recently redecorated. Kelly starts making moves on Chris. Chris thinks Kelly is cute and is excited that Kelly seems to be interested so they engage in some kissing which leads to them laying down on the bed. At that point, Chris becomes uncomfortable and says that they should slow down a bit. Kelly gets offended and starts to pout. Chris feels bad but still doesn’t want to go any farther. Kelly starts kissing Kelly again and then starts undressing. Kelly then starts taking Chris’ clothes off as well and performs oral sex on Chris. Chris asks Kelly to stop a couple of times but Kelly continues. Finally, Chris stands up and yells “Stop!” Two of the other Water Polo Players walked by the door to Master Bedroom about that time. Chris quickly gets dressed and runs out of the room crying.</a:t>
            </a:r>
          </a:p>
        </p:txBody>
      </p:sp>
    </p:spTree>
    <p:extLst>
      <p:ext uri="{BB962C8B-B14F-4D97-AF65-F5344CB8AC3E}">
        <p14:creationId xmlns:p14="http://schemas.microsoft.com/office/powerpoint/2010/main" val="946515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Government</a:t>
            </a:r>
            <a:endParaRPr lang="en-US" dirty="0"/>
          </a:p>
        </p:txBody>
      </p:sp>
      <p:sp>
        <p:nvSpPr>
          <p:cNvPr id="3" name="Content Placeholder 2"/>
          <p:cNvSpPr>
            <a:spLocks noGrp="1"/>
          </p:cNvSpPr>
          <p:nvPr>
            <p:ph idx="1"/>
          </p:nvPr>
        </p:nvSpPr>
        <p:spPr>
          <a:xfrm>
            <a:off x="677334" y="1622323"/>
            <a:ext cx="8596668" cy="4419039"/>
          </a:xfrm>
        </p:spPr>
        <p:txBody>
          <a:bodyPr>
            <a:normAutofit lnSpcReduction="10000"/>
          </a:bodyPr>
          <a:lstStyle/>
          <a:p>
            <a:r>
              <a:rPr lang="en-US" dirty="0" smtClean="0"/>
              <a:t>Alex is the President of the Student Government Association. Alex has been dating Drew since they were in high school. Drew is a class representative on Student Government. Alex is very possessive and controlling of Drew and tracks where Drew goes via an app that was installed by Alex. Alex notices that Drew has been spending a lot of time in a particular residence hall on campus and confronts Drew right before a student government meeting. Drew is confused by why Alex knows about their location but states that Taylor has been tutoring Drew in Math. Alex starts yelling and saying “I don’t believe you!” Drew tries to calm Alex down but Alex pushes Drew and Drew almost falls to the ground. This isn’t the first time that they’ve had a visible altercation. Last year, the Title IX Office received a report from a faculty member because Drew showed up to their class with bruises. The Title IX Office reached out to Drew at that time but Drew did not want to do anything because they were in love. Drew told the Title IX Coordinator that Alex didn’t mean it and had apologized. Several members of the Student Government saw the most recent incident and submitted an online report to the Title IX Office.</a:t>
            </a:r>
            <a:endParaRPr lang="en-US" dirty="0"/>
          </a:p>
        </p:txBody>
      </p:sp>
    </p:spTree>
    <p:extLst>
      <p:ext uri="{BB962C8B-B14F-4D97-AF65-F5344CB8AC3E}">
        <p14:creationId xmlns:p14="http://schemas.microsoft.com/office/powerpoint/2010/main" val="1779481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Alternative/Informal Resolution</a:t>
            </a:r>
            <a:endParaRPr lang="en-US" dirty="0"/>
          </a:p>
        </p:txBody>
      </p:sp>
      <p:sp>
        <p:nvSpPr>
          <p:cNvPr id="3" name="Content Placeholder 2"/>
          <p:cNvSpPr>
            <a:spLocks noGrp="1"/>
          </p:cNvSpPr>
          <p:nvPr>
            <p:ph idx="1"/>
          </p:nvPr>
        </p:nvSpPr>
        <p:spPr/>
        <p:txBody>
          <a:bodyPr/>
          <a:lstStyle/>
          <a:p>
            <a:r>
              <a:rPr lang="en-US" dirty="0" smtClean="0"/>
              <a:t>Center for Peacemaking</a:t>
            </a:r>
          </a:p>
          <a:p>
            <a:r>
              <a:rPr lang="en-US" dirty="0" smtClean="0"/>
              <a:t>Community Justice Center</a:t>
            </a:r>
          </a:p>
          <a:p>
            <a:r>
              <a:rPr lang="en-US" dirty="0" smtClean="0"/>
              <a:t>SEEDS – </a:t>
            </a:r>
            <a:r>
              <a:rPr lang="en-US" dirty="0" smtClean="0">
                <a:hlinkClick r:id="rId2"/>
              </a:rPr>
              <a:t>seedscrc.org</a:t>
            </a:r>
            <a:r>
              <a:rPr lang="en-US" dirty="0" smtClean="0"/>
              <a:t> </a:t>
            </a:r>
            <a:endParaRPr lang="en-US" dirty="0"/>
          </a:p>
        </p:txBody>
      </p:sp>
    </p:spTree>
    <p:extLst>
      <p:ext uri="{BB962C8B-B14F-4D97-AF65-F5344CB8AC3E}">
        <p14:creationId xmlns:p14="http://schemas.microsoft.com/office/powerpoint/2010/main" val="3682687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file on their behalf</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20990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1320</TotalTime>
  <Words>605</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Northern California Title IX Administrators Network</vt:lpstr>
      <vt:lpstr>Briefings</vt:lpstr>
      <vt:lpstr>Title IX Jurisdiction Questions</vt:lpstr>
      <vt:lpstr>Athletics</vt:lpstr>
      <vt:lpstr>Student Government</vt:lpstr>
      <vt:lpstr>Resources for Alternative/Informal Resolution</vt:lpstr>
      <vt:lpstr>When to file on their behalf</vt:lpstr>
    </vt:vector>
  </TitlesOfParts>
  <Company>University of Pacific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Northern California Title IX Administrators Network</dc:title>
  <dc:creator>Elizabeth Trayner</dc:creator>
  <cp:lastModifiedBy>Elizabeth Trayner</cp:lastModifiedBy>
  <cp:revision>9</cp:revision>
  <dcterms:created xsi:type="dcterms:W3CDTF">2020-08-25T17:15:57Z</dcterms:created>
  <dcterms:modified xsi:type="dcterms:W3CDTF">2020-08-26T15:16:41Z</dcterms:modified>
</cp:coreProperties>
</file>